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Open Sauce Medium" charset="1" panose="00000600000000000000"/>
      <p:regular r:id="rId48"/>
    </p:embeddedFont>
    <p:embeddedFont>
      <p:font typeface="Agrandir Narrow Bold" charset="1" panose="00000806000000000000"/>
      <p:regular r:id="rId49"/>
    </p:embeddedFont>
    <p:embeddedFont>
      <p:font typeface="Canva Sans Bold" charset="1" panose="020B0803030501040103"/>
      <p:regular r:id="rId50"/>
    </p:embeddedFont>
    <p:embeddedFont>
      <p:font typeface="Days" charset="1" panose="02000505050000020004"/>
      <p:regular r:id="rId51"/>
    </p:embeddedFont>
    <p:embeddedFont>
      <p:font typeface="Open Sauce Light" charset="1" panose="00000400000000000000"/>
      <p:regular r:id="rId52"/>
    </p:embeddedFont>
    <p:embeddedFont>
      <p:font typeface="Canva Sans" charset="1" panose="020B0503030501040103"/>
      <p:regular r:id="rId53"/>
    </p:embeddedFont>
    <p:embeddedFont>
      <p:font typeface="Open Sans Bold" charset="1" panose="020B0806030504020204"/>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png" Type="http://schemas.openxmlformats.org/officeDocument/2006/relationships/image"/><Relationship Id="rId11" Target="../media/image20.svg" Type="http://schemas.openxmlformats.org/officeDocument/2006/relationships/image"/><Relationship Id="rId12" Target="../media/image21.png" Type="http://schemas.openxmlformats.org/officeDocument/2006/relationships/image"/><Relationship Id="rId13" Target="../media/image22.svg" Type="http://schemas.openxmlformats.org/officeDocument/2006/relationships/image"/><Relationship Id="rId14" Target="../media/image23.png" Type="http://schemas.openxmlformats.org/officeDocument/2006/relationships/image"/><Relationship Id="rId15" Target="../media/image24.svg" Type="http://schemas.openxmlformats.org/officeDocument/2006/relationships/image"/><Relationship Id="rId16" Target="../media/image25.png" Type="http://schemas.openxmlformats.org/officeDocument/2006/relationships/image"/><Relationship Id="rId17" Target="../media/image26.svg" Type="http://schemas.openxmlformats.org/officeDocument/2006/relationships/image"/><Relationship Id="rId18" Target="../media/image27.png" Type="http://schemas.openxmlformats.org/officeDocument/2006/relationships/image"/><Relationship Id="rId19" Target="../media/image28.png" Type="http://schemas.openxmlformats.org/officeDocument/2006/relationships/image"/><Relationship Id="rId2" Target="../media/image9.png" Type="http://schemas.openxmlformats.org/officeDocument/2006/relationships/image"/><Relationship Id="rId20" Target="../media/image4.png" Type="http://schemas.openxmlformats.org/officeDocument/2006/relationships/image"/><Relationship Id="rId3" Target="../media/image10.svg" Type="http://schemas.openxmlformats.org/officeDocument/2006/relationships/image"/><Relationship Id="rId4" Target="../media/image13.png" Type="http://schemas.openxmlformats.org/officeDocument/2006/relationships/image"/><Relationship Id="rId5" Target="../media/image14.jpe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9.jpeg" Type="http://schemas.openxmlformats.org/officeDocument/2006/relationships/image"/><Relationship Id="rId5" Target="../media/image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0.jpeg" Type="http://schemas.openxmlformats.org/officeDocument/2006/relationships/image"/><Relationship Id="rId5" Target="../media/image31.jpeg" Type="http://schemas.openxmlformats.org/officeDocument/2006/relationships/image"/><Relationship Id="rId6" Target="../media/image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2.jpeg" Type="http://schemas.openxmlformats.org/officeDocument/2006/relationships/image"/><Relationship Id="rId5" Target="../media/image4.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3.jpeg" Type="http://schemas.openxmlformats.org/officeDocument/2006/relationships/image"/><Relationship Id="rId5"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4.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4.jpeg" Type="http://schemas.openxmlformats.org/officeDocument/2006/relationships/image"/><Relationship Id="rId5" Target="../media/image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5.jpeg" Type="http://schemas.openxmlformats.org/officeDocument/2006/relationships/image"/><Relationship Id="rId5" Target="../media/image4.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6.jpeg" Type="http://schemas.openxmlformats.org/officeDocument/2006/relationships/image"/><Relationship Id="rId5" Target="../media/image4.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7.jpeg" Type="http://schemas.openxmlformats.org/officeDocument/2006/relationships/image"/><Relationship Id="rId5" Target="../media/image4.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8.jpeg" Type="http://schemas.openxmlformats.org/officeDocument/2006/relationships/image"/><Relationship Id="rId5" Target="../media/image4.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39.jpeg" Type="http://schemas.openxmlformats.org/officeDocument/2006/relationships/image"/><Relationship Id="rId5" Target="../media/image4.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0.jpeg" Type="http://schemas.openxmlformats.org/officeDocument/2006/relationships/image"/><Relationship Id="rId5" Target="../media/image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1.jpeg" Type="http://schemas.openxmlformats.org/officeDocument/2006/relationships/image"/><Relationship Id="rId5" Target="../media/image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42.jpeg" Type="http://schemas.openxmlformats.org/officeDocument/2006/relationships/image"/><Relationship Id="rId5" Target="../media/image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7.png" Type="http://schemas.openxmlformats.org/officeDocument/2006/relationships/image"/><Relationship Id="rId11" Target="../media/image2.png" Type="http://schemas.openxmlformats.org/officeDocument/2006/relationships/image"/><Relationship Id="rId12" Target="../media/image3.svg" Type="http://schemas.openxmlformats.org/officeDocument/2006/relationships/image"/><Relationship Id="rId13" Target="../media/image4.png" Type="http://schemas.openxmlformats.org/officeDocument/2006/relationships/image"/><Relationship Id="rId2" Target="../media/image5.png" Type="http://schemas.openxmlformats.org/officeDocument/2006/relationships/image"/><Relationship Id="rId3" Target="https://wwhttps/www.youtube.com/w.youtube.com" TargetMode="External" Type="http://schemas.openxmlformats.org/officeDocument/2006/relationships/hyperlink"/><Relationship Id="rId4" Target="../media/image43.png" Type="http://schemas.openxmlformats.org/officeDocument/2006/relationships/image"/><Relationship Id="rId5" Target="../media/image4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 Id="rId8" Target="https://www.chatbot.com" TargetMode="External" Type="http://schemas.openxmlformats.org/officeDocument/2006/relationships/hyperlink"/><Relationship Id="rId9" Target="https://www.mayoclinic.org" TargetMode="External" Type="http://schemas.openxmlformats.org/officeDocument/2006/relationships/hyperlink"/></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47453">
            <a:off x="-212140" y="-387358"/>
            <a:ext cx="18712279" cy="11061715"/>
          </a:xfrm>
          <a:custGeom>
            <a:avLst/>
            <a:gdLst/>
            <a:ahLst/>
            <a:cxnLst/>
            <a:rect r="r" b="b" t="t" l="l"/>
            <a:pathLst>
              <a:path h="11061715" w="18712279">
                <a:moveTo>
                  <a:pt x="441100" y="0"/>
                </a:moveTo>
                <a:lnTo>
                  <a:pt x="18712280" y="784177"/>
                </a:lnTo>
                <a:lnTo>
                  <a:pt x="18271180" y="11061716"/>
                </a:lnTo>
                <a:lnTo>
                  <a:pt x="0" y="10277539"/>
                </a:lnTo>
                <a:lnTo>
                  <a:pt x="441100" y="0"/>
                </a:lnTo>
                <a:close/>
              </a:path>
            </a:pathLst>
          </a:custGeom>
          <a:blipFill>
            <a:blip r:embed="rId2"/>
            <a:stretch>
              <a:fillRect l="-9549" t="-14710" r="-62593" b="-49091"/>
            </a:stretch>
          </a:blipFill>
        </p:spPr>
      </p:sp>
      <p:sp>
        <p:nvSpPr>
          <p:cNvPr name="AutoShape 3" id="3"/>
          <p:cNvSpPr/>
          <p:nvPr/>
        </p:nvSpPr>
        <p:spPr>
          <a:xfrm>
            <a:off x="1564160" y="5181600"/>
            <a:ext cx="9526284" cy="0"/>
          </a:xfrm>
          <a:prstGeom prst="line">
            <a:avLst/>
          </a:prstGeom>
          <a:ln cap="rnd" w="76200">
            <a:solidFill>
              <a:srgbClr val="F5F5F5"/>
            </a:solidFill>
            <a:prstDash val="solid"/>
            <a:headEnd type="none" len="sm" w="sm"/>
            <a:tailEnd type="none" len="sm" w="sm"/>
          </a:ln>
        </p:spPr>
      </p:sp>
      <p:sp>
        <p:nvSpPr>
          <p:cNvPr name="TextBox 4" id="4"/>
          <p:cNvSpPr txBox="true"/>
          <p:nvPr/>
        </p:nvSpPr>
        <p:spPr>
          <a:xfrm rot="0">
            <a:off x="1564160" y="3241216"/>
            <a:ext cx="10375827" cy="1715229"/>
          </a:xfrm>
          <a:prstGeom prst="rect">
            <a:avLst/>
          </a:prstGeom>
        </p:spPr>
        <p:txBody>
          <a:bodyPr anchor="t" rtlCol="false" tIns="0" lIns="0" bIns="0" rIns="0">
            <a:spAutoFit/>
          </a:bodyPr>
          <a:lstStyle/>
          <a:p>
            <a:pPr algn="just">
              <a:lnSpc>
                <a:spcPts val="13263"/>
              </a:lnSpc>
            </a:pPr>
            <a:r>
              <a:rPr lang="en-US" sz="12057" spc="868">
                <a:solidFill>
                  <a:srgbClr val="FFFFFF"/>
                </a:solidFill>
                <a:latin typeface="Open Sauce Medium"/>
              </a:rPr>
              <a:t>HEART</a:t>
            </a:r>
          </a:p>
        </p:txBody>
      </p:sp>
      <p:sp>
        <p:nvSpPr>
          <p:cNvPr name="TextBox 5" id="5"/>
          <p:cNvSpPr txBox="true"/>
          <p:nvPr/>
        </p:nvSpPr>
        <p:spPr>
          <a:xfrm rot="0">
            <a:off x="1564160" y="5372100"/>
            <a:ext cx="5132793" cy="352709"/>
          </a:xfrm>
          <a:prstGeom prst="rect">
            <a:avLst/>
          </a:prstGeom>
        </p:spPr>
        <p:txBody>
          <a:bodyPr anchor="t" rtlCol="false" tIns="0" lIns="0" bIns="0" rIns="0">
            <a:spAutoFit/>
          </a:bodyPr>
          <a:lstStyle/>
          <a:p>
            <a:pPr algn="l">
              <a:lnSpc>
                <a:spcPts val="2351"/>
              </a:lnSpc>
            </a:pPr>
            <a:r>
              <a:rPr lang="en-US" sz="2137" spc="181">
                <a:solidFill>
                  <a:srgbClr val="FFFFFF"/>
                </a:solidFill>
                <a:latin typeface="Agrandir Narrow Bold"/>
              </a:rPr>
              <a:t>www.Heart.com</a:t>
            </a:r>
          </a:p>
        </p:txBody>
      </p:sp>
      <p:sp>
        <p:nvSpPr>
          <p:cNvPr name="Freeform 6" id="6"/>
          <p:cNvSpPr/>
          <p:nvPr/>
        </p:nvSpPr>
        <p:spPr>
          <a:xfrm flipH="false" flipV="false" rot="0">
            <a:off x="12276495" y="446596"/>
            <a:ext cx="5744972" cy="1386760"/>
          </a:xfrm>
          <a:custGeom>
            <a:avLst/>
            <a:gdLst/>
            <a:ahLst/>
            <a:cxnLst/>
            <a:rect r="r" b="b" t="t" l="l"/>
            <a:pathLst>
              <a:path h="1386760" w="5744972">
                <a:moveTo>
                  <a:pt x="0" y="0"/>
                </a:moveTo>
                <a:lnTo>
                  <a:pt x="5744972" y="0"/>
                </a:lnTo>
                <a:lnTo>
                  <a:pt x="5744972" y="1386760"/>
                </a:lnTo>
                <a:lnTo>
                  <a:pt x="0" y="1386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858284" y="224044"/>
            <a:ext cx="4737525" cy="1457700"/>
          </a:xfrm>
          <a:custGeom>
            <a:avLst/>
            <a:gdLst/>
            <a:ahLst/>
            <a:cxnLst/>
            <a:rect r="r" b="b" t="t" l="l"/>
            <a:pathLst>
              <a:path h="1457700" w="4737525">
                <a:moveTo>
                  <a:pt x="0" y="0"/>
                </a:moveTo>
                <a:lnTo>
                  <a:pt x="4737524" y="0"/>
                </a:lnTo>
                <a:lnTo>
                  <a:pt x="4737524" y="1457700"/>
                </a:lnTo>
                <a:lnTo>
                  <a:pt x="0" y="1457700"/>
                </a:lnTo>
                <a:lnTo>
                  <a:pt x="0" y="0"/>
                </a:lnTo>
                <a:close/>
              </a:path>
            </a:pathLst>
          </a:custGeom>
          <a:blipFill>
            <a:blip r:embed="rId5"/>
            <a:stretch>
              <a:fillRect l="0" t="0" r="0" b="0"/>
            </a:stretch>
          </a:blipFill>
        </p:spPr>
      </p:sp>
      <p:sp>
        <p:nvSpPr>
          <p:cNvPr name="AutoShape 8" id="8"/>
          <p:cNvSpPr/>
          <p:nvPr/>
        </p:nvSpPr>
        <p:spPr>
          <a:xfrm flipH="true" flipV="true">
            <a:off x="11939936" y="2296538"/>
            <a:ext cx="6968550" cy="0"/>
          </a:xfrm>
          <a:prstGeom prst="line">
            <a:avLst/>
          </a:prstGeom>
          <a:ln cap="flat" w="76200">
            <a:solidFill>
              <a:srgbClr val="F5F5F5"/>
            </a:solidFill>
            <a:prstDash val="solid"/>
            <a:headEnd type="none" len="sm" w="sm"/>
            <a:tailEnd type="none" len="sm" w="sm"/>
          </a:ln>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sp>
        <p:nvSpPr>
          <p:cNvPr name="TextBox 3" id="3"/>
          <p:cNvSpPr txBox="true"/>
          <p:nvPr/>
        </p:nvSpPr>
        <p:spPr>
          <a:xfrm rot="0">
            <a:off x="281772" y="2561850"/>
            <a:ext cx="8050530" cy="809624"/>
          </a:xfrm>
          <a:prstGeom prst="rect">
            <a:avLst/>
          </a:prstGeom>
        </p:spPr>
        <p:txBody>
          <a:bodyPr anchor="t" rtlCol="false" tIns="0" lIns="0" bIns="0" rIns="0">
            <a:spAutoFit/>
          </a:bodyPr>
          <a:lstStyle/>
          <a:p>
            <a:pPr algn="l">
              <a:lnSpc>
                <a:spcPts val="6750"/>
              </a:lnSpc>
            </a:pPr>
            <a:r>
              <a:rPr lang="en-US" sz="4500">
                <a:solidFill>
                  <a:srgbClr val="FFFFFF"/>
                </a:solidFill>
                <a:latin typeface="Canva Sans Bold"/>
              </a:rPr>
              <a:t>2.Promote health awareness </a:t>
            </a:r>
          </a:p>
        </p:txBody>
      </p:sp>
      <p:sp>
        <p:nvSpPr>
          <p:cNvPr name="TextBox 4" id="4"/>
          <p:cNvSpPr txBox="true"/>
          <p:nvPr/>
        </p:nvSpPr>
        <p:spPr>
          <a:xfrm rot="0">
            <a:off x="281772" y="4335124"/>
            <a:ext cx="12678252" cy="809625"/>
          </a:xfrm>
          <a:prstGeom prst="rect">
            <a:avLst/>
          </a:prstGeom>
        </p:spPr>
        <p:txBody>
          <a:bodyPr anchor="t" rtlCol="false" tIns="0" lIns="0" bIns="0" rIns="0">
            <a:spAutoFit/>
          </a:bodyPr>
          <a:lstStyle/>
          <a:p>
            <a:pPr algn="l">
              <a:lnSpc>
                <a:spcPts val="6750"/>
              </a:lnSpc>
            </a:pPr>
            <a:r>
              <a:rPr lang="en-US" sz="4500">
                <a:solidFill>
                  <a:srgbClr val="FFFFFF"/>
                </a:solidFill>
                <a:latin typeface="Canva Sans Bold"/>
              </a:rPr>
              <a:t>3.Providing accurate and reliable information</a:t>
            </a:r>
          </a:p>
        </p:txBody>
      </p:sp>
      <p:sp>
        <p:nvSpPr>
          <p:cNvPr name="TextBox 5" id="5"/>
          <p:cNvSpPr txBox="true"/>
          <p:nvPr/>
        </p:nvSpPr>
        <p:spPr>
          <a:xfrm rot="0">
            <a:off x="-651531" y="6108398"/>
            <a:ext cx="11533227" cy="784860"/>
          </a:xfrm>
          <a:prstGeom prst="rect">
            <a:avLst/>
          </a:prstGeom>
        </p:spPr>
        <p:txBody>
          <a:bodyPr anchor="t" rtlCol="false" tIns="0" lIns="0" bIns="0" rIns="0">
            <a:spAutoFit/>
          </a:bodyPr>
          <a:lstStyle/>
          <a:p>
            <a:pPr algn="ctr">
              <a:lnSpc>
                <a:spcPts val="6599"/>
              </a:lnSpc>
            </a:pPr>
            <a:r>
              <a:rPr lang="en-US" sz="4399">
                <a:solidFill>
                  <a:srgbClr val="FFFFFF"/>
                </a:solidFill>
                <a:latin typeface="Canva Sans Bold"/>
              </a:rPr>
              <a:t>4.Enhance accuracy and credibility</a:t>
            </a:r>
          </a:p>
        </p:txBody>
      </p:sp>
      <p:sp>
        <p:nvSpPr>
          <p:cNvPr name="TextBox 6" id="6"/>
          <p:cNvSpPr txBox="true"/>
          <p:nvPr/>
        </p:nvSpPr>
        <p:spPr>
          <a:xfrm rot="0">
            <a:off x="425687" y="7881489"/>
            <a:ext cx="9378791" cy="809624"/>
          </a:xfrm>
          <a:prstGeom prst="rect">
            <a:avLst/>
          </a:prstGeom>
        </p:spPr>
        <p:txBody>
          <a:bodyPr anchor="t" rtlCol="false" tIns="0" lIns="0" bIns="0" rIns="0">
            <a:spAutoFit/>
          </a:bodyPr>
          <a:lstStyle/>
          <a:p>
            <a:pPr algn="ctr">
              <a:lnSpc>
                <a:spcPts val="6750"/>
              </a:lnSpc>
            </a:pPr>
            <a:r>
              <a:rPr lang="en-US" sz="4500">
                <a:solidFill>
                  <a:srgbClr val="FFFFFF"/>
                </a:solidFill>
                <a:latin typeface="Canva Sans Bold"/>
              </a:rPr>
              <a:t>5.Direct users to the medical care</a:t>
            </a:r>
          </a:p>
        </p:txBody>
      </p:sp>
      <p:sp>
        <p:nvSpPr>
          <p:cNvPr name="TextBox 7" id="7"/>
          <p:cNvSpPr txBox="true"/>
          <p:nvPr/>
        </p:nvSpPr>
        <p:spPr>
          <a:xfrm rot="0">
            <a:off x="441166" y="904875"/>
            <a:ext cx="4648557" cy="809624"/>
          </a:xfrm>
          <a:prstGeom prst="rect">
            <a:avLst/>
          </a:prstGeom>
        </p:spPr>
        <p:txBody>
          <a:bodyPr anchor="t" rtlCol="false" tIns="0" lIns="0" bIns="0" rIns="0">
            <a:spAutoFit/>
          </a:bodyPr>
          <a:lstStyle/>
          <a:p>
            <a:pPr algn="ctr">
              <a:lnSpc>
                <a:spcPts val="6750"/>
              </a:lnSpc>
            </a:pPr>
            <a:r>
              <a:rPr lang="en-US" sz="4500">
                <a:solidFill>
                  <a:srgbClr val="FFFFFF"/>
                </a:solidFill>
                <a:latin typeface="Canva Sans Bold"/>
              </a:rPr>
              <a:t>1.Early diagnosis</a:t>
            </a:r>
          </a:p>
        </p:txBody>
      </p:sp>
      <p:sp>
        <p:nvSpPr>
          <p:cNvPr name="Freeform 8" id="8"/>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3689800" y="3473976"/>
            <a:ext cx="10539831" cy="3090813"/>
            <a:chOff x="0" y="0"/>
            <a:chExt cx="2775923" cy="814041"/>
          </a:xfrm>
        </p:grpSpPr>
        <p:sp>
          <p:nvSpPr>
            <p:cNvPr name="Freeform 4" id="4"/>
            <p:cNvSpPr/>
            <p:nvPr/>
          </p:nvSpPr>
          <p:spPr>
            <a:xfrm flipH="false" flipV="false" rot="0">
              <a:off x="0" y="0"/>
              <a:ext cx="2775923" cy="814041"/>
            </a:xfrm>
            <a:custGeom>
              <a:avLst/>
              <a:gdLst/>
              <a:ahLst/>
              <a:cxnLst/>
              <a:rect r="r" b="b" t="t" l="l"/>
              <a:pathLst>
                <a:path h="814041" w="2775923">
                  <a:moveTo>
                    <a:pt x="0" y="0"/>
                  </a:moveTo>
                  <a:lnTo>
                    <a:pt x="2775923" y="0"/>
                  </a:lnTo>
                  <a:lnTo>
                    <a:pt x="2775923" y="814041"/>
                  </a:lnTo>
                  <a:lnTo>
                    <a:pt x="0" y="814041"/>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2775923" cy="84261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093476" y="4350187"/>
            <a:ext cx="9312375" cy="1205041"/>
          </a:xfrm>
          <a:prstGeom prst="rect">
            <a:avLst/>
          </a:prstGeom>
        </p:spPr>
        <p:txBody>
          <a:bodyPr anchor="t" rtlCol="false" tIns="0" lIns="0" bIns="0" rIns="0">
            <a:spAutoFit/>
          </a:bodyPr>
          <a:lstStyle/>
          <a:p>
            <a:pPr algn="ctr">
              <a:lnSpc>
                <a:spcPts val="9852"/>
              </a:lnSpc>
            </a:pPr>
            <a:r>
              <a:rPr lang="en-US" sz="7037">
                <a:solidFill>
                  <a:srgbClr val="FFFFFF"/>
                </a:solidFill>
                <a:latin typeface="Canva Sans Bold"/>
              </a:rPr>
              <a:t>SITE MAP</a:t>
            </a:r>
          </a:p>
        </p:txBody>
      </p:sp>
      <p:sp>
        <p:nvSpPr>
          <p:cNvPr name="Freeform 7" id="7"/>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337180"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V="true">
            <a:off x="8654651" y="2467483"/>
            <a:ext cx="0" cy="5396680"/>
          </a:xfrm>
          <a:prstGeom prst="line">
            <a:avLst/>
          </a:prstGeom>
          <a:ln cap="flat" w="38100">
            <a:solidFill>
              <a:srgbClr val="192253"/>
            </a:solidFill>
            <a:prstDash val="solid"/>
            <a:headEnd type="none" len="sm" w="sm"/>
            <a:tailEnd type="none" len="sm" w="sm"/>
          </a:ln>
        </p:spPr>
      </p:sp>
      <p:grpSp>
        <p:nvGrpSpPr>
          <p:cNvPr name="Group 7" id="7"/>
          <p:cNvGrpSpPr>
            <a:grpSpLocks noChangeAspect="true"/>
          </p:cNvGrpSpPr>
          <p:nvPr/>
        </p:nvGrpSpPr>
        <p:grpSpPr>
          <a:xfrm rot="0">
            <a:off x="8469692" y="2467483"/>
            <a:ext cx="369918" cy="3699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0">
            <a:off x="8469692" y="4223255"/>
            <a:ext cx="395923" cy="395923"/>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1" id="11"/>
          <p:cNvSpPr txBox="true"/>
          <p:nvPr/>
        </p:nvSpPr>
        <p:spPr>
          <a:xfrm rot="0">
            <a:off x="9014028" y="2496058"/>
            <a:ext cx="5260448" cy="1326515"/>
          </a:xfrm>
          <a:prstGeom prst="rect">
            <a:avLst/>
          </a:prstGeom>
        </p:spPr>
        <p:txBody>
          <a:bodyPr anchor="t" rtlCol="false" tIns="0" lIns="0" bIns="0" rIns="0">
            <a:spAutoFit/>
          </a:bodyPr>
          <a:lstStyle/>
          <a:p>
            <a:pPr algn="l">
              <a:lnSpc>
                <a:spcPts val="3520"/>
              </a:lnSpc>
            </a:pPr>
            <a:r>
              <a:rPr lang="en-US" sz="3200" spc="102">
                <a:solidFill>
                  <a:srgbClr val="000000"/>
                </a:solidFill>
                <a:latin typeface="Open Sauce Medium"/>
              </a:rPr>
              <a:t>1.The user can use the site through aweb browser</a:t>
            </a:r>
          </a:p>
        </p:txBody>
      </p:sp>
      <p:sp>
        <p:nvSpPr>
          <p:cNvPr name="TextBox 12" id="12"/>
          <p:cNvSpPr txBox="true"/>
          <p:nvPr/>
        </p:nvSpPr>
        <p:spPr>
          <a:xfrm rot="0">
            <a:off x="9014028" y="4068157"/>
            <a:ext cx="6900695" cy="2308860"/>
          </a:xfrm>
          <a:prstGeom prst="rect">
            <a:avLst/>
          </a:prstGeom>
        </p:spPr>
        <p:txBody>
          <a:bodyPr anchor="t" rtlCol="false" tIns="0" lIns="0" bIns="0" rIns="0">
            <a:spAutoFit/>
          </a:bodyPr>
          <a:lstStyle/>
          <a:p>
            <a:pPr algn="l">
              <a:lnSpc>
                <a:spcPts val="3630"/>
              </a:lnSpc>
            </a:pPr>
            <a:r>
              <a:rPr lang="en-US" sz="3300" spc="105">
                <a:solidFill>
                  <a:srgbClr val="000000"/>
                </a:solidFill>
                <a:latin typeface="Open Sauce Medium"/>
              </a:rPr>
              <a:t>2.He can use the site to browse and find out some information about heart diseases and prevention methods </a:t>
            </a:r>
          </a:p>
        </p:txBody>
      </p:sp>
      <p:grpSp>
        <p:nvGrpSpPr>
          <p:cNvPr name="Group 13" id="13"/>
          <p:cNvGrpSpPr>
            <a:grpSpLocks noChangeAspect="true"/>
          </p:cNvGrpSpPr>
          <p:nvPr/>
        </p:nvGrpSpPr>
        <p:grpSpPr>
          <a:xfrm rot="0">
            <a:off x="8469692" y="6518861"/>
            <a:ext cx="369918" cy="369918"/>
            <a:chOff x="6705600" y="1371600"/>
            <a:chExt cx="10972800" cy="10972800"/>
          </a:xfrm>
        </p:grpSpPr>
        <p:sp>
          <p:nvSpPr>
            <p:cNvPr name="Freeform 14" id="1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5" id="15"/>
          <p:cNvSpPr txBox="true"/>
          <p:nvPr/>
        </p:nvSpPr>
        <p:spPr>
          <a:xfrm rot="0">
            <a:off x="9014028" y="6537911"/>
            <a:ext cx="6125502" cy="1851660"/>
          </a:xfrm>
          <a:prstGeom prst="rect">
            <a:avLst/>
          </a:prstGeom>
        </p:spPr>
        <p:txBody>
          <a:bodyPr anchor="t" rtlCol="false" tIns="0" lIns="0" bIns="0" rIns="0">
            <a:spAutoFit/>
          </a:bodyPr>
          <a:lstStyle/>
          <a:p>
            <a:pPr algn="l">
              <a:lnSpc>
                <a:spcPts val="3630"/>
              </a:lnSpc>
            </a:pPr>
            <a:r>
              <a:rPr lang="en-US" sz="3300" spc="105">
                <a:solidFill>
                  <a:srgbClr val="000000"/>
                </a:solidFill>
                <a:latin typeface="Open Sauce Medium"/>
              </a:rPr>
              <a:t>3.The user will answer by knowing his health condition and give him some.</a:t>
            </a:r>
          </a:p>
        </p:txBody>
      </p:sp>
      <p:sp>
        <p:nvSpPr>
          <p:cNvPr name="AutoShape 16" id="16"/>
          <p:cNvSpPr/>
          <p:nvPr/>
        </p:nvSpPr>
        <p:spPr>
          <a:xfrm flipH="true" flipV="true">
            <a:off x="-7578278" y="5543359"/>
            <a:ext cx="15156557" cy="0"/>
          </a:xfrm>
          <a:prstGeom prst="line">
            <a:avLst/>
          </a:prstGeom>
          <a:ln cap="flat" w="76200">
            <a:solidFill>
              <a:srgbClr val="C23A97"/>
            </a:solidFill>
            <a:prstDash val="solid"/>
            <a:headEnd type="none" len="sm" w="sm"/>
            <a:tailEnd type="none" len="sm" w="sm"/>
          </a:ln>
        </p:spPr>
      </p:sp>
      <p:sp>
        <p:nvSpPr>
          <p:cNvPr name="TextBox 17" id="17"/>
          <p:cNvSpPr txBox="true"/>
          <p:nvPr/>
        </p:nvSpPr>
        <p:spPr>
          <a:xfrm rot="0">
            <a:off x="1763044" y="4325967"/>
            <a:ext cx="5497489" cy="887095"/>
          </a:xfrm>
          <a:prstGeom prst="rect">
            <a:avLst/>
          </a:prstGeom>
        </p:spPr>
        <p:txBody>
          <a:bodyPr anchor="t" rtlCol="false" tIns="0" lIns="0" bIns="0" rIns="0">
            <a:spAutoFit/>
          </a:bodyPr>
          <a:lstStyle/>
          <a:p>
            <a:pPr algn="ctr">
              <a:lnSpc>
                <a:spcPts val="7279"/>
              </a:lnSpc>
            </a:pPr>
            <a:r>
              <a:rPr lang="en-US" sz="5199">
                <a:solidFill>
                  <a:srgbClr val="000000"/>
                </a:solidFill>
                <a:latin typeface="Canva Sans Bold"/>
              </a:rPr>
              <a:t>Site Map</a:t>
            </a:r>
          </a:p>
        </p:txBody>
      </p:sp>
      <p:sp>
        <p:nvSpPr>
          <p:cNvPr name="Freeform 18" id="18"/>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4"/>
            <a:stretch>
              <a:fillRect l="0" t="-3913" r="0" b="-21023"/>
            </a:stretch>
          </a:blipFill>
          <a:ln cap="sq">
            <a:noFill/>
            <a:prstDash val="solid"/>
            <a:miter/>
          </a:ln>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3689800" y="3473976"/>
            <a:ext cx="10539831" cy="3090813"/>
            <a:chOff x="0" y="0"/>
            <a:chExt cx="2775923" cy="814041"/>
          </a:xfrm>
        </p:grpSpPr>
        <p:sp>
          <p:nvSpPr>
            <p:cNvPr name="Freeform 4" id="4"/>
            <p:cNvSpPr/>
            <p:nvPr/>
          </p:nvSpPr>
          <p:spPr>
            <a:xfrm flipH="false" flipV="false" rot="0">
              <a:off x="0" y="0"/>
              <a:ext cx="2775923" cy="814041"/>
            </a:xfrm>
            <a:custGeom>
              <a:avLst/>
              <a:gdLst/>
              <a:ahLst/>
              <a:cxnLst/>
              <a:rect r="r" b="b" t="t" l="l"/>
              <a:pathLst>
                <a:path h="814041" w="2775923">
                  <a:moveTo>
                    <a:pt x="0" y="0"/>
                  </a:moveTo>
                  <a:lnTo>
                    <a:pt x="2775923" y="0"/>
                  </a:lnTo>
                  <a:lnTo>
                    <a:pt x="2775923" y="814041"/>
                  </a:lnTo>
                  <a:lnTo>
                    <a:pt x="0" y="814041"/>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2775923" cy="84261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093476" y="4350187"/>
            <a:ext cx="9312375" cy="1205041"/>
          </a:xfrm>
          <a:prstGeom prst="rect">
            <a:avLst/>
          </a:prstGeom>
        </p:spPr>
        <p:txBody>
          <a:bodyPr anchor="t" rtlCol="false" tIns="0" lIns="0" bIns="0" rIns="0">
            <a:spAutoFit/>
          </a:bodyPr>
          <a:lstStyle/>
          <a:p>
            <a:pPr algn="ctr">
              <a:lnSpc>
                <a:spcPts val="9852"/>
              </a:lnSpc>
            </a:pPr>
            <a:r>
              <a:rPr lang="en-US" sz="7037">
                <a:solidFill>
                  <a:srgbClr val="FFFFFF"/>
                </a:solidFill>
                <a:latin typeface="Canva Sans Bold"/>
              </a:rPr>
              <a:t>SIMILAR</a:t>
            </a:r>
          </a:p>
        </p:txBody>
      </p:sp>
      <p:sp>
        <p:nvSpPr>
          <p:cNvPr name="Freeform 7" id="7"/>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8100000">
            <a:off x="-5281063" y="-2431920"/>
            <a:ext cx="16893429" cy="10074627"/>
          </a:xfrm>
          <a:custGeom>
            <a:avLst/>
            <a:gdLst/>
            <a:ahLst/>
            <a:cxnLst/>
            <a:rect r="r" b="b" t="t" l="l"/>
            <a:pathLst>
              <a:path h="10074627" w="16893429">
                <a:moveTo>
                  <a:pt x="0" y="0"/>
                </a:moveTo>
                <a:lnTo>
                  <a:pt x="16893430" y="0"/>
                </a:lnTo>
                <a:lnTo>
                  <a:pt x="16893430" y="10074627"/>
                </a:lnTo>
                <a:lnTo>
                  <a:pt x="0" y="100746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39080"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503847" y="6489083"/>
            <a:ext cx="4873500" cy="895986"/>
          </a:xfrm>
          <a:prstGeom prst="rect">
            <a:avLst/>
          </a:prstGeom>
        </p:spPr>
        <p:txBody>
          <a:bodyPr anchor="t" rtlCol="false" tIns="0" lIns="0" bIns="0" rIns="0">
            <a:spAutoFit/>
          </a:bodyPr>
          <a:lstStyle/>
          <a:p>
            <a:pPr algn="l">
              <a:lnSpc>
                <a:spcPts val="3639"/>
              </a:lnSpc>
            </a:pPr>
            <a:r>
              <a:rPr lang="en-US" sz="2599">
                <a:solidFill>
                  <a:srgbClr val="000000"/>
                </a:solidFill>
                <a:latin typeface="Open Sauce Medium"/>
              </a:rPr>
              <a:t>NHS </a:t>
            </a:r>
          </a:p>
          <a:p>
            <a:pPr algn="l">
              <a:lnSpc>
                <a:spcPts val="3639"/>
              </a:lnSpc>
              <a:spcBef>
                <a:spcPct val="0"/>
              </a:spcBef>
            </a:pPr>
            <a:r>
              <a:rPr lang="en-US" sz="2599">
                <a:solidFill>
                  <a:srgbClr val="000000"/>
                </a:solidFill>
                <a:latin typeface="Open Sauce Medium"/>
              </a:rPr>
              <a:t>(National Health Service)</a:t>
            </a:r>
          </a:p>
        </p:txBody>
      </p:sp>
      <p:grpSp>
        <p:nvGrpSpPr>
          <p:cNvPr name="Group 7" id="7"/>
          <p:cNvGrpSpPr/>
          <p:nvPr/>
        </p:nvGrpSpPr>
        <p:grpSpPr>
          <a:xfrm rot="0">
            <a:off x="3417346" y="4493536"/>
            <a:ext cx="898829" cy="939201"/>
            <a:chOff x="0" y="0"/>
            <a:chExt cx="1198439" cy="1252268"/>
          </a:xfrm>
        </p:grpSpPr>
        <p:grpSp>
          <p:nvGrpSpPr>
            <p:cNvPr name="Group 8" id="8"/>
            <p:cNvGrpSpPr/>
            <p:nvPr/>
          </p:nvGrpSpPr>
          <p:grpSpPr>
            <a:xfrm rot="0">
              <a:off x="0" y="0"/>
              <a:ext cx="1198439" cy="1252268"/>
              <a:chOff x="0" y="0"/>
              <a:chExt cx="354711" cy="370643"/>
            </a:xfrm>
          </p:grpSpPr>
          <p:sp>
            <p:nvSpPr>
              <p:cNvPr name="Freeform 9" id="9"/>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0" id="10"/>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01</a:t>
              </a:r>
            </a:p>
          </p:txBody>
        </p:sp>
      </p:grpSp>
      <p:sp>
        <p:nvSpPr>
          <p:cNvPr name="TextBox 12" id="12"/>
          <p:cNvSpPr txBox="true"/>
          <p:nvPr/>
        </p:nvSpPr>
        <p:spPr>
          <a:xfrm rot="0">
            <a:off x="4691519" y="4426861"/>
            <a:ext cx="3736180" cy="1073786"/>
          </a:xfrm>
          <a:prstGeom prst="rect">
            <a:avLst/>
          </a:prstGeom>
        </p:spPr>
        <p:txBody>
          <a:bodyPr anchor="t" rtlCol="false" tIns="0" lIns="0" bIns="0" rIns="0">
            <a:spAutoFit/>
          </a:bodyPr>
          <a:lstStyle/>
          <a:p>
            <a:pPr algn="l">
              <a:lnSpc>
                <a:spcPts val="4339"/>
              </a:lnSpc>
            </a:pPr>
            <a:r>
              <a:rPr lang="en-US" sz="3099">
                <a:solidFill>
                  <a:srgbClr val="000000"/>
                </a:solidFill>
                <a:latin typeface="Open Sauce Medium"/>
              </a:rPr>
              <a:t>Mayo </a:t>
            </a:r>
          </a:p>
          <a:p>
            <a:pPr algn="l">
              <a:lnSpc>
                <a:spcPts val="4339"/>
              </a:lnSpc>
              <a:spcBef>
                <a:spcPct val="0"/>
              </a:spcBef>
            </a:pPr>
            <a:r>
              <a:rPr lang="en-US" sz="3099">
                <a:solidFill>
                  <a:srgbClr val="000000"/>
                </a:solidFill>
                <a:latin typeface="Open Sauce Medium"/>
              </a:rPr>
              <a:t>Clinic</a:t>
            </a:r>
          </a:p>
        </p:txBody>
      </p:sp>
      <p:sp>
        <p:nvSpPr>
          <p:cNvPr name="TextBox 13" id="13"/>
          <p:cNvSpPr txBox="true"/>
          <p:nvPr/>
        </p:nvSpPr>
        <p:spPr>
          <a:xfrm rot="0">
            <a:off x="10835323" y="4491331"/>
            <a:ext cx="4074611" cy="895986"/>
          </a:xfrm>
          <a:prstGeom prst="rect">
            <a:avLst/>
          </a:prstGeom>
        </p:spPr>
        <p:txBody>
          <a:bodyPr anchor="t" rtlCol="false" tIns="0" lIns="0" bIns="0" rIns="0">
            <a:spAutoFit/>
          </a:bodyPr>
          <a:lstStyle/>
          <a:p>
            <a:pPr algn="l">
              <a:lnSpc>
                <a:spcPts val="3639"/>
              </a:lnSpc>
              <a:spcBef>
                <a:spcPct val="0"/>
              </a:spcBef>
            </a:pPr>
            <a:r>
              <a:rPr lang="en-US" sz="2599">
                <a:solidFill>
                  <a:srgbClr val="000000"/>
                </a:solidFill>
                <a:latin typeface="Open Sauce Medium"/>
              </a:rPr>
              <a:t>American Heart Association (AHA)</a:t>
            </a:r>
          </a:p>
        </p:txBody>
      </p:sp>
      <p:sp>
        <p:nvSpPr>
          <p:cNvPr name="TextBox 14" id="14"/>
          <p:cNvSpPr txBox="true"/>
          <p:nvPr/>
        </p:nvSpPr>
        <p:spPr>
          <a:xfrm rot="0">
            <a:off x="10835323" y="6534503"/>
            <a:ext cx="5592507" cy="895986"/>
          </a:xfrm>
          <a:prstGeom prst="rect">
            <a:avLst/>
          </a:prstGeom>
        </p:spPr>
        <p:txBody>
          <a:bodyPr anchor="t" rtlCol="false" tIns="0" lIns="0" bIns="0" rIns="0">
            <a:spAutoFit/>
          </a:bodyPr>
          <a:lstStyle/>
          <a:p>
            <a:pPr algn="l">
              <a:lnSpc>
                <a:spcPts val="3639"/>
              </a:lnSpc>
            </a:pPr>
            <a:r>
              <a:rPr lang="en-US" sz="2599">
                <a:solidFill>
                  <a:srgbClr val="000000"/>
                </a:solidFill>
                <a:latin typeface="Open Sauce Medium"/>
              </a:rPr>
              <a:t>Johns Hopkins </a:t>
            </a:r>
          </a:p>
          <a:p>
            <a:pPr algn="l">
              <a:lnSpc>
                <a:spcPts val="3639"/>
              </a:lnSpc>
              <a:spcBef>
                <a:spcPct val="0"/>
              </a:spcBef>
            </a:pPr>
            <a:r>
              <a:rPr lang="en-US" sz="2599">
                <a:solidFill>
                  <a:srgbClr val="000000"/>
                </a:solidFill>
                <a:latin typeface="Open Sauce Medium"/>
              </a:rPr>
              <a:t>Medicine</a:t>
            </a:r>
          </a:p>
        </p:txBody>
      </p:sp>
      <p:sp>
        <p:nvSpPr>
          <p:cNvPr name="TextBox 15" id="15"/>
          <p:cNvSpPr txBox="true"/>
          <p:nvPr/>
        </p:nvSpPr>
        <p:spPr>
          <a:xfrm rot="0">
            <a:off x="3165652" y="1595743"/>
            <a:ext cx="11442900" cy="1009650"/>
          </a:xfrm>
          <a:prstGeom prst="rect">
            <a:avLst/>
          </a:prstGeom>
        </p:spPr>
        <p:txBody>
          <a:bodyPr anchor="t" rtlCol="false" tIns="0" lIns="0" bIns="0" rIns="0">
            <a:spAutoFit/>
          </a:bodyPr>
          <a:lstStyle/>
          <a:p>
            <a:pPr algn="ctr">
              <a:lnSpc>
                <a:spcPts val="7920"/>
              </a:lnSpc>
            </a:pPr>
            <a:r>
              <a:rPr lang="en-US" sz="6600">
                <a:solidFill>
                  <a:srgbClr val="000000"/>
                </a:solidFill>
                <a:latin typeface="Open Sauce Medium"/>
              </a:rPr>
              <a:t>SIMILAR WEBSITES</a:t>
            </a:r>
          </a:p>
        </p:txBody>
      </p:sp>
      <p:grpSp>
        <p:nvGrpSpPr>
          <p:cNvPr name="Group 16" id="16"/>
          <p:cNvGrpSpPr/>
          <p:nvPr/>
        </p:nvGrpSpPr>
        <p:grpSpPr>
          <a:xfrm rot="0">
            <a:off x="9565018" y="4478643"/>
            <a:ext cx="898829" cy="939201"/>
            <a:chOff x="0" y="0"/>
            <a:chExt cx="1198439" cy="1252268"/>
          </a:xfrm>
        </p:grpSpPr>
        <p:grpSp>
          <p:nvGrpSpPr>
            <p:cNvPr name="Group 17" id="17"/>
            <p:cNvGrpSpPr/>
            <p:nvPr/>
          </p:nvGrpSpPr>
          <p:grpSpPr>
            <a:xfrm rot="0">
              <a:off x="0" y="0"/>
              <a:ext cx="1198439" cy="1252268"/>
              <a:chOff x="0" y="0"/>
              <a:chExt cx="354711" cy="370643"/>
            </a:xfrm>
          </p:grpSpPr>
          <p:sp>
            <p:nvSpPr>
              <p:cNvPr name="Freeform 18" id="18"/>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19" id="19"/>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0" id="20"/>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02</a:t>
              </a:r>
            </a:p>
          </p:txBody>
        </p:sp>
      </p:grpSp>
      <p:grpSp>
        <p:nvGrpSpPr>
          <p:cNvPr name="Group 21" id="21"/>
          <p:cNvGrpSpPr/>
          <p:nvPr/>
        </p:nvGrpSpPr>
        <p:grpSpPr>
          <a:xfrm rot="0">
            <a:off x="3417346" y="6491288"/>
            <a:ext cx="898829" cy="939201"/>
            <a:chOff x="0" y="0"/>
            <a:chExt cx="1198439" cy="1252268"/>
          </a:xfrm>
        </p:grpSpPr>
        <p:grpSp>
          <p:nvGrpSpPr>
            <p:cNvPr name="Group 22" id="22"/>
            <p:cNvGrpSpPr/>
            <p:nvPr/>
          </p:nvGrpSpPr>
          <p:grpSpPr>
            <a:xfrm rot="0">
              <a:off x="0" y="0"/>
              <a:ext cx="1198439" cy="1252268"/>
              <a:chOff x="0" y="0"/>
              <a:chExt cx="354711" cy="370643"/>
            </a:xfrm>
          </p:grpSpPr>
          <p:sp>
            <p:nvSpPr>
              <p:cNvPr name="Freeform 23" id="23"/>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4" id="24"/>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25" id="25"/>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03</a:t>
              </a:r>
            </a:p>
          </p:txBody>
        </p:sp>
      </p:grpSp>
      <p:grpSp>
        <p:nvGrpSpPr>
          <p:cNvPr name="Group 26" id="26"/>
          <p:cNvGrpSpPr/>
          <p:nvPr/>
        </p:nvGrpSpPr>
        <p:grpSpPr>
          <a:xfrm rot="0">
            <a:off x="9565018" y="6491288"/>
            <a:ext cx="898829" cy="939201"/>
            <a:chOff x="0" y="0"/>
            <a:chExt cx="1198439" cy="1252268"/>
          </a:xfrm>
        </p:grpSpPr>
        <p:grpSp>
          <p:nvGrpSpPr>
            <p:cNvPr name="Group 27" id="27"/>
            <p:cNvGrpSpPr/>
            <p:nvPr/>
          </p:nvGrpSpPr>
          <p:grpSpPr>
            <a:xfrm rot="0">
              <a:off x="0" y="0"/>
              <a:ext cx="1198439" cy="1252268"/>
              <a:chOff x="0" y="0"/>
              <a:chExt cx="354711" cy="370643"/>
            </a:xfrm>
          </p:grpSpPr>
          <p:sp>
            <p:nvSpPr>
              <p:cNvPr name="Freeform 28" id="28"/>
              <p:cNvSpPr/>
              <p:nvPr/>
            </p:nvSpPr>
            <p:spPr>
              <a:xfrm flipH="false" flipV="false" rot="0">
                <a:off x="0" y="0"/>
                <a:ext cx="354711" cy="370643"/>
              </a:xfrm>
              <a:custGeom>
                <a:avLst/>
                <a:gdLst/>
                <a:ahLst/>
                <a:cxnLst/>
                <a:rect r="r" b="b" t="t" l="l"/>
                <a:pathLst>
                  <a:path h="370643" w="354711">
                    <a:moveTo>
                      <a:pt x="0" y="0"/>
                    </a:moveTo>
                    <a:lnTo>
                      <a:pt x="354711" y="0"/>
                    </a:lnTo>
                    <a:lnTo>
                      <a:pt x="354711" y="370643"/>
                    </a:lnTo>
                    <a:lnTo>
                      <a:pt x="0" y="370643"/>
                    </a:lnTo>
                    <a:close/>
                  </a:path>
                </a:pathLst>
              </a:custGeom>
              <a:gradFill rotWithShape="true">
                <a:gsLst>
                  <a:gs pos="0">
                    <a:srgbClr val="B34593">
                      <a:alpha val="100000"/>
                    </a:srgbClr>
                  </a:gs>
                  <a:gs pos="100000">
                    <a:srgbClr val="151F52">
                      <a:alpha val="100000"/>
                    </a:srgbClr>
                  </a:gs>
                </a:gsLst>
                <a:lin ang="5400000"/>
              </a:gradFill>
            </p:spPr>
          </p:sp>
          <p:sp>
            <p:nvSpPr>
              <p:cNvPr name="TextBox 29" id="29"/>
              <p:cNvSpPr txBox="true"/>
              <p:nvPr/>
            </p:nvSpPr>
            <p:spPr>
              <a:xfrm>
                <a:off x="0" y="-38100"/>
                <a:ext cx="354711" cy="408743"/>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0" y="82960"/>
              <a:ext cx="1198439" cy="1000622"/>
            </a:xfrm>
            <a:prstGeom prst="rect">
              <a:avLst/>
            </a:prstGeom>
          </p:spPr>
          <p:txBody>
            <a:bodyPr anchor="t" rtlCol="false" tIns="0" lIns="0" bIns="0" rIns="0">
              <a:spAutoFit/>
            </a:bodyPr>
            <a:lstStyle/>
            <a:p>
              <a:pPr algn="ctr">
                <a:lnSpc>
                  <a:spcPts val="6369"/>
                </a:lnSpc>
                <a:spcBef>
                  <a:spcPct val="0"/>
                </a:spcBef>
              </a:pPr>
              <a:r>
                <a:rPr lang="en-US" sz="4549">
                  <a:solidFill>
                    <a:srgbClr val="FFFFFF"/>
                  </a:solidFill>
                  <a:latin typeface="Open Sauce Medium"/>
                </a:rPr>
                <a:t>04</a:t>
              </a:r>
            </a:p>
          </p:txBody>
        </p:sp>
      </p:grpSp>
      <p:sp>
        <p:nvSpPr>
          <p:cNvPr name="TextBox 31" id="31"/>
          <p:cNvSpPr txBox="true"/>
          <p:nvPr/>
        </p:nvSpPr>
        <p:spPr>
          <a:xfrm rot="0">
            <a:off x="1566398" y="2737761"/>
            <a:ext cx="9696293" cy="542242"/>
          </a:xfrm>
          <a:prstGeom prst="rect">
            <a:avLst/>
          </a:prstGeom>
        </p:spPr>
        <p:txBody>
          <a:bodyPr anchor="t" rtlCol="false" tIns="0" lIns="0" bIns="0" rIns="0">
            <a:spAutoFit/>
          </a:bodyPr>
          <a:lstStyle/>
          <a:p>
            <a:pPr algn="l">
              <a:lnSpc>
                <a:spcPts val="4120"/>
              </a:lnSpc>
            </a:pPr>
          </a:p>
        </p:txBody>
      </p:sp>
      <p:sp>
        <p:nvSpPr>
          <p:cNvPr name="TextBox 32" id="32"/>
          <p:cNvSpPr txBox="true"/>
          <p:nvPr/>
        </p:nvSpPr>
        <p:spPr>
          <a:xfrm rot="0">
            <a:off x="3417346" y="2705087"/>
            <a:ext cx="10531749" cy="1305441"/>
          </a:xfrm>
          <a:prstGeom prst="rect">
            <a:avLst/>
          </a:prstGeom>
        </p:spPr>
        <p:txBody>
          <a:bodyPr anchor="t" rtlCol="false" tIns="0" lIns="0" bIns="0" rIns="0">
            <a:spAutoFit/>
          </a:bodyPr>
          <a:lstStyle/>
          <a:p>
            <a:pPr algn="ctr">
              <a:lnSpc>
                <a:spcPts val="5221"/>
              </a:lnSpc>
            </a:pPr>
            <a:r>
              <a:rPr lang="en-US" sz="3729">
                <a:solidFill>
                  <a:srgbClr val="820B5C"/>
                </a:solidFill>
                <a:latin typeface="Canva Sans Bold"/>
              </a:rPr>
              <a:t>Some Similar Sites And Shortcomings Have Been Addressed</a:t>
            </a:r>
          </a:p>
        </p:txBody>
      </p:sp>
      <p:sp>
        <p:nvSpPr>
          <p:cNvPr name="Freeform 33" id="33"/>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4"/>
            <a:stretch>
              <a:fillRect l="0" t="-3913" r="0" b="-21023"/>
            </a:stretch>
          </a:blipFill>
          <a:ln cap="sq">
            <a:noFill/>
            <a:prstDash val="solid"/>
            <a:miter/>
          </a:ln>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3689800" y="3473976"/>
            <a:ext cx="10539831" cy="3090813"/>
            <a:chOff x="0" y="0"/>
            <a:chExt cx="2775923" cy="814041"/>
          </a:xfrm>
        </p:grpSpPr>
        <p:sp>
          <p:nvSpPr>
            <p:cNvPr name="Freeform 4" id="4"/>
            <p:cNvSpPr/>
            <p:nvPr/>
          </p:nvSpPr>
          <p:spPr>
            <a:xfrm flipH="false" flipV="false" rot="0">
              <a:off x="0" y="0"/>
              <a:ext cx="2775923" cy="814041"/>
            </a:xfrm>
            <a:custGeom>
              <a:avLst/>
              <a:gdLst/>
              <a:ahLst/>
              <a:cxnLst/>
              <a:rect r="r" b="b" t="t" l="l"/>
              <a:pathLst>
                <a:path h="814041" w="2775923">
                  <a:moveTo>
                    <a:pt x="0" y="0"/>
                  </a:moveTo>
                  <a:lnTo>
                    <a:pt x="2775923" y="0"/>
                  </a:lnTo>
                  <a:lnTo>
                    <a:pt x="2775923" y="814041"/>
                  </a:lnTo>
                  <a:lnTo>
                    <a:pt x="0" y="814041"/>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2775923" cy="84261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140236" y="3849080"/>
            <a:ext cx="9312375" cy="2455490"/>
          </a:xfrm>
          <a:prstGeom prst="rect">
            <a:avLst/>
          </a:prstGeom>
        </p:spPr>
        <p:txBody>
          <a:bodyPr anchor="t" rtlCol="false" tIns="0" lIns="0" bIns="0" rIns="0">
            <a:spAutoFit/>
          </a:bodyPr>
          <a:lstStyle/>
          <a:p>
            <a:pPr algn="ctr">
              <a:lnSpc>
                <a:spcPts val="9852"/>
              </a:lnSpc>
            </a:pPr>
            <a:r>
              <a:rPr lang="en-US" sz="7037">
                <a:solidFill>
                  <a:srgbClr val="FFFFFF"/>
                </a:solidFill>
                <a:latin typeface="Canva Sans Bold"/>
              </a:rPr>
              <a:t>Expected benefits</a:t>
            </a:r>
          </a:p>
          <a:p>
            <a:pPr algn="ctr">
              <a:lnSpc>
                <a:spcPts val="9852"/>
              </a:lnSpc>
            </a:pPr>
            <a:r>
              <a:rPr lang="en-US" sz="7037">
                <a:solidFill>
                  <a:srgbClr val="FFFFFF"/>
                </a:solidFill>
                <a:latin typeface="Canva Sans Bold"/>
              </a:rPr>
              <a:t>from the site</a:t>
            </a:r>
          </a:p>
        </p:txBody>
      </p:sp>
      <p:sp>
        <p:nvSpPr>
          <p:cNvPr name="Freeform 7" id="7"/>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10983650" y="-1054053"/>
            <a:ext cx="15802157" cy="9423832"/>
          </a:xfrm>
          <a:custGeom>
            <a:avLst/>
            <a:gdLst/>
            <a:ahLst/>
            <a:cxnLst/>
            <a:rect r="r" b="b" t="t" l="l"/>
            <a:pathLst>
              <a:path h="9423832" w="15802157">
                <a:moveTo>
                  <a:pt x="0" y="0"/>
                </a:moveTo>
                <a:lnTo>
                  <a:pt x="15802158" y="0"/>
                </a:lnTo>
                <a:lnTo>
                  <a:pt x="15802158"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566398" y="1333975"/>
            <a:ext cx="15433919" cy="7619050"/>
            <a:chOff x="0" y="0"/>
            <a:chExt cx="4064900" cy="2006663"/>
          </a:xfrm>
        </p:grpSpPr>
        <p:sp>
          <p:nvSpPr>
            <p:cNvPr name="Freeform 4" id="4"/>
            <p:cNvSpPr/>
            <p:nvPr/>
          </p:nvSpPr>
          <p:spPr>
            <a:xfrm flipH="false" flipV="false" rot="0">
              <a:off x="0" y="0"/>
              <a:ext cx="4064900" cy="2006663"/>
            </a:xfrm>
            <a:custGeom>
              <a:avLst/>
              <a:gdLst/>
              <a:ahLst/>
              <a:cxnLst/>
              <a:rect r="r" b="b" t="t" l="l"/>
              <a:pathLst>
                <a:path h="2006663" w="4064900">
                  <a:moveTo>
                    <a:pt x="0" y="0"/>
                  </a:moveTo>
                  <a:lnTo>
                    <a:pt x="4064900" y="0"/>
                  </a:lnTo>
                  <a:lnTo>
                    <a:pt x="4064900" y="2006663"/>
                  </a:lnTo>
                  <a:lnTo>
                    <a:pt x="0" y="2006663"/>
                  </a:lnTo>
                  <a:close/>
                </a:path>
              </a:pathLst>
            </a:custGeom>
            <a:solidFill>
              <a:srgbClr val="F5F5F5"/>
            </a:solidFill>
            <a:ln w="38100" cap="sq">
              <a:solidFill>
                <a:srgbClr val="202354"/>
              </a:solidFill>
              <a:prstDash val="solid"/>
              <a:miter/>
            </a:ln>
          </p:spPr>
        </p:sp>
        <p:sp>
          <p:nvSpPr>
            <p:cNvPr name="TextBox 5" id="5"/>
            <p:cNvSpPr txBox="true"/>
            <p:nvPr/>
          </p:nvSpPr>
          <p:spPr>
            <a:xfrm>
              <a:off x="0" y="-28575"/>
              <a:ext cx="4064900" cy="203523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a:off x="3307028" y="4205366"/>
            <a:ext cx="11291300" cy="0"/>
          </a:xfrm>
          <a:prstGeom prst="line">
            <a:avLst/>
          </a:prstGeom>
          <a:ln cap="flat" w="76200">
            <a:solidFill>
              <a:srgbClr val="202354"/>
            </a:solidFill>
            <a:prstDash val="solid"/>
            <a:headEnd type="none" len="sm" w="sm"/>
            <a:tailEnd type="none" len="sm" w="sm"/>
          </a:ln>
        </p:spPr>
      </p:sp>
      <p:grpSp>
        <p:nvGrpSpPr>
          <p:cNvPr name="Group 7" id="7"/>
          <p:cNvGrpSpPr>
            <a:grpSpLocks noChangeAspect="true"/>
          </p:cNvGrpSpPr>
          <p:nvPr/>
        </p:nvGrpSpPr>
        <p:grpSpPr>
          <a:xfrm rot="5400000">
            <a:off x="14598328" y="4037857"/>
            <a:ext cx="411218" cy="411218"/>
            <a:chOff x="6705600" y="1371600"/>
            <a:chExt cx="10972800" cy="10972800"/>
          </a:xfrm>
        </p:grpSpPr>
        <p:sp>
          <p:nvSpPr>
            <p:cNvPr name="Freeform 8" id="8"/>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9" id="9"/>
          <p:cNvGrpSpPr>
            <a:grpSpLocks noChangeAspect="true"/>
          </p:cNvGrpSpPr>
          <p:nvPr/>
        </p:nvGrpSpPr>
        <p:grpSpPr>
          <a:xfrm rot="5400000">
            <a:off x="12046404" y="4037857"/>
            <a:ext cx="411218" cy="411218"/>
            <a:chOff x="6705600" y="1371600"/>
            <a:chExt cx="10972800" cy="10972800"/>
          </a:xfrm>
        </p:grpSpPr>
        <p:sp>
          <p:nvSpPr>
            <p:cNvPr name="Freeform 10" id="10"/>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1" id="11"/>
          <p:cNvGrpSpPr>
            <a:grpSpLocks noChangeAspect="true"/>
          </p:cNvGrpSpPr>
          <p:nvPr/>
        </p:nvGrpSpPr>
        <p:grpSpPr>
          <a:xfrm rot="5400000">
            <a:off x="9081664" y="4037857"/>
            <a:ext cx="411218" cy="411218"/>
            <a:chOff x="6705600" y="1371600"/>
            <a:chExt cx="10972800" cy="10972800"/>
          </a:xfrm>
        </p:grpSpPr>
        <p:sp>
          <p:nvSpPr>
            <p:cNvPr name="Freeform 12" id="12"/>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3" id="13"/>
          <p:cNvGrpSpPr>
            <a:grpSpLocks noChangeAspect="true"/>
          </p:cNvGrpSpPr>
          <p:nvPr/>
        </p:nvGrpSpPr>
        <p:grpSpPr>
          <a:xfrm rot="5400000">
            <a:off x="6241759" y="3999757"/>
            <a:ext cx="411218" cy="411218"/>
            <a:chOff x="6705600" y="1371600"/>
            <a:chExt cx="10972800" cy="10972800"/>
          </a:xfrm>
        </p:grpSpPr>
        <p:sp>
          <p:nvSpPr>
            <p:cNvPr name="Freeform 14" id="14"/>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grpSp>
        <p:nvGrpSpPr>
          <p:cNvPr name="Group 15" id="15"/>
          <p:cNvGrpSpPr>
            <a:grpSpLocks noChangeAspect="true"/>
          </p:cNvGrpSpPr>
          <p:nvPr/>
        </p:nvGrpSpPr>
        <p:grpSpPr>
          <a:xfrm rot="5400000">
            <a:off x="3278453" y="4037857"/>
            <a:ext cx="411218" cy="411218"/>
            <a:chOff x="6705600" y="1371600"/>
            <a:chExt cx="10972800" cy="10972800"/>
          </a:xfrm>
        </p:grpSpPr>
        <p:sp>
          <p:nvSpPr>
            <p:cNvPr name="Freeform 16" id="16"/>
            <p:cNvSpPr/>
            <p:nvPr/>
          </p:nvSpPr>
          <p:spPr>
            <a:xfrm flipH="false" flipV="false" rot="0">
              <a:off x="6696808" y="1100629"/>
              <a:ext cx="10990383" cy="11514742"/>
            </a:xfrm>
            <a:custGeom>
              <a:avLst/>
              <a:gdLst/>
              <a:ahLst/>
              <a:cxnLst/>
              <a:rect r="r" b="b" t="t" l="l"/>
              <a:pathLst>
                <a:path h="11514742" w="10990383">
                  <a:moveTo>
                    <a:pt x="8792" y="5757371"/>
                  </a:moveTo>
                  <a:cubicBezTo>
                    <a:pt x="0" y="7723318"/>
                    <a:pt x="1043775" y="9543701"/>
                    <a:pt x="2744885" y="10529222"/>
                  </a:cubicBezTo>
                  <a:cubicBezTo>
                    <a:pt x="4445995" y="11514742"/>
                    <a:pt x="6544390" y="11514742"/>
                    <a:pt x="8245500" y="10529222"/>
                  </a:cubicBezTo>
                  <a:cubicBezTo>
                    <a:pt x="9946609" y="9543701"/>
                    <a:pt x="10990384" y="7723318"/>
                    <a:pt x="10981592" y="5757371"/>
                  </a:cubicBezTo>
                  <a:cubicBezTo>
                    <a:pt x="10990384" y="3791424"/>
                    <a:pt x="9946609" y="1971041"/>
                    <a:pt x="8245500" y="985520"/>
                  </a:cubicBezTo>
                  <a:cubicBezTo>
                    <a:pt x="6544390" y="0"/>
                    <a:pt x="4445995" y="0"/>
                    <a:pt x="2744885" y="985520"/>
                  </a:cubicBezTo>
                  <a:cubicBezTo>
                    <a:pt x="1043775" y="1971041"/>
                    <a:pt x="0" y="3791424"/>
                    <a:pt x="8792" y="5757371"/>
                  </a:cubicBezTo>
                  <a:close/>
                </a:path>
              </a:pathLst>
            </a:custGeom>
            <a:gradFill rotWithShape="true">
              <a:gsLst>
                <a:gs pos="0">
                  <a:srgbClr val="B34593">
                    <a:alpha val="100000"/>
                  </a:srgbClr>
                </a:gs>
                <a:gs pos="100000">
                  <a:srgbClr val="151F52">
                    <a:alpha val="100000"/>
                  </a:srgbClr>
                </a:gs>
              </a:gsLst>
              <a:lin ang="5400000"/>
            </a:gradFill>
          </p:spPr>
        </p:sp>
      </p:grpSp>
      <p:sp>
        <p:nvSpPr>
          <p:cNvPr name="TextBox 17" id="17"/>
          <p:cNvSpPr txBox="true"/>
          <p:nvPr/>
        </p:nvSpPr>
        <p:spPr>
          <a:xfrm rot="0">
            <a:off x="3278453" y="5087470"/>
            <a:ext cx="2736463" cy="678180"/>
          </a:xfrm>
          <a:prstGeom prst="rect">
            <a:avLst/>
          </a:prstGeom>
        </p:spPr>
        <p:txBody>
          <a:bodyPr anchor="t" rtlCol="false" tIns="0" lIns="0" bIns="0" rIns="0">
            <a:spAutoFit/>
          </a:bodyPr>
          <a:lstStyle/>
          <a:p>
            <a:pPr algn="just">
              <a:lnSpc>
                <a:spcPts val="2640"/>
              </a:lnSpc>
            </a:pPr>
            <a:r>
              <a:rPr lang="en-US" sz="2400" spc="76">
                <a:solidFill>
                  <a:srgbClr val="000000"/>
                </a:solidFill>
                <a:latin typeface="Open Sauce Medium"/>
              </a:rPr>
              <a:t>EARLY DIAGNOSIS</a:t>
            </a:r>
          </a:p>
        </p:txBody>
      </p:sp>
      <p:sp>
        <p:nvSpPr>
          <p:cNvPr name="TextBox 18" id="18"/>
          <p:cNvSpPr txBox="true"/>
          <p:nvPr/>
        </p:nvSpPr>
        <p:spPr>
          <a:xfrm rot="0">
            <a:off x="3088566" y="5937969"/>
            <a:ext cx="2449249" cy="1275969"/>
          </a:xfrm>
          <a:prstGeom prst="rect">
            <a:avLst/>
          </a:prstGeom>
        </p:spPr>
        <p:txBody>
          <a:bodyPr anchor="t" rtlCol="false" tIns="0" lIns="0" bIns="0" rIns="0">
            <a:spAutoFit/>
          </a:bodyPr>
          <a:lstStyle/>
          <a:p>
            <a:pPr algn="l">
              <a:lnSpc>
                <a:spcPts val="2058"/>
              </a:lnSpc>
            </a:pPr>
            <a:r>
              <a:rPr lang="en-US" sz="1400">
                <a:solidFill>
                  <a:srgbClr val="000000"/>
                </a:solidFill>
                <a:latin typeface="Open Sauce Light"/>
              </a:rPr>
              <a:t>Early detection of diseases: helps detect diseases in their early stages, increasing the chances of effective treatment and recovery.</a:t>
            </a:r>
          </a:p>
        </p:txBody>
      </p:sp>
      <p:sp>
        <p:nvSpPr>
          <p:cNvPr name="TextBox 19" id="19"/>
          <p:cNvSpPr txBox="true"/>
          <p:nvPr/>
        </p:nvSpPr>
        <p:spPr>
          <a:xfrm rot="0">
            <a:off x="11960270" y="4876650"/>
            <a:ext cx="2736463" cy="1011555"/>
          </a:xfrm>
          <a:prstGeom prst="rect">
            <a:avLst/>
          </a:prstGeom>
        </p:spPr>
        <p:txBody>
          <a:bodyPr anchor="t" rtlCol="false" tIns="0" lIns="0" bIns="0" rIns="0">
            <a:spAutoFit/>
          </a:bodyPr>
          <a:lstStyle/>
          <a:p>
            <a:pPr algn="l">
              <a:lnSpc>
                <a:spcPts val="2640"/>
              </a:lnSpc>
            </a:pPr>
            <a:r>
              <a:rPr lang="en-US" sz="2400" spc="76">
                <a:solidFill>
                  <a:srgbClr val="000000"/>
                </a:solidFill>
                <a:latin typeface="Open Sauce Medium"/>
              </a:rPr>
              <a:t>FAMILY AND COMMUNITY SUPPORT</a:t>
            </a:r>
          </a:p>
        </p:txBody>
      </p:sp>
      <p:sp>
        <p:nvSpPr>
          <p:cNvPr name="TextBox 20" id="20"/>
          <p:cNvSpPr txBox="true"/>
          <p:nvPr/>
        </p:nvSpPr>
        <p:spPr>
          <a:xfrm rot="0">
            <a:off x="5913890" y="4974440"/>
            <a:ext cx="2736463" cy="913765"/>
          </a:xfrm>
          <a:prstGeom prst="rect">
            <a:avLst/>
          </a:prstGeom>
        </p:spPr>
        <p:txBody>
          <a:bodyPr anchor="t" rtlCol="false" tIns="0" lIns="0" bIns="0" rIns="0">
            <a:spAutoFit/>
          </a:bodyPr>
          <a:lstStyle/>
          <a:p>
            <a:pPr algn="l">
              <a:lnSpc>
                <a:spcPts val="2420"/>
              </a:lnSpc>
            </a:pPr>
            <a:r>
              <a:rPr lang="en-US" sz="2200" spc="70">
                <a:solidFill>
                  <a:srgbClr val="000000"/>
                </a:solidFill>
                <a:latin typeface="Open Sauce Medium"/>
              </a:rPr>
              <a:t>REDUCING   THE BURDEN ON THE HEALTH SYSTEM</a:t>
            </a:r>
          </a:p>
        </p:txBody>
      </p:sp>
      <p:sp>
        <p:nvSpPr>
          <p:cNvPr name="TextBox 21" id="21"/>
          <p:cNvSpPr txBox="true"/>
          <p:nvPr/>
        </p:nvSpPr>
        <p:spPr>
          <a:xfrm rot="0">
            <a:off x="5913890" y="5937969"/>
            <a:ext cx="2449249" cy="1790319"/>
          </a:xfrm>
          <a:prstGeom prst="rect">
            <a:avLst/>
          </a:prstGeom>
        </p:spPr>
        <p:txBody>
          <a:bodyPr anchor="t" rtlCol="false" tIns="0" lIns="0" bIns="0" rIns="0">
            <a:spAutoFit/>
          </a:bodyPr>
          <a:lstStyle/>
          <a:p>
            <a:pPr algn="l">
              <a:lnSpc>
                <a:spcPts val="2058"/>
              </a:lnSpc>
            </a:pPr>
            <a:r>
              <a:rPr lang="en-US" sz="1400">
                <a:solidFill>
                  <a:srgbClr val="000000"/>
                </a:solidFill>
                <a:latin typeface="Open Sauce Light"/>
              </a:rPr>
              <a:t>Reduce the burden: the website can help reduce the number of unnecessary emergency and hospital visits by providing reliable information and clear directions</a:t>
            </a:r>
          </a:p>
        </p:txBody>
      </p:sp>
      <p:sp>
        <p:nvSpPr>
          <p:cNvPr name="TextBox 22" id="22"/>
          <p:cNvSpPr txBox="true"/>
          <p:nvPr/>
        </p:nvSpPr>
        <p:spPr>
          <a:xfrm rot="0">
            <a:off x="8938057" y="4876650"/>
            <a:ext cx="2736463" cy="1011555"/>
          </a:xfrm>
          <a:prstGeom prst="rect">
            <a:avLst/>
          </a:prstGeom>
        </p:spPr>
        <p:txBody>
          <a:bodyPr anchor="t" rtlCol="false" tIns="0" lIns="0" bIns="0" rIns="0">
            <a:spAutoFit/>
          </a:bodyPr>
          <a:lstStyle/>
          <a:p>
            <a:pPr algn="l">
              <a:lnSpc>
                <a:spcPts val="2640"/>
              </a:lnSpc>
            </a:pPr>
            <a:r>
              <a:rPr lang="en-US" sz="2400" spc="76">
                <a:solidFill>
                  <a:srgbClr val="000000"/>
                </a:solidFill>
                <a:latin typeface="Open Sauce Medium"/>
              </a:rPr>
              <a:t> PREVENTION AND LIFESTYLE IMPROVEMENT</a:t>
            </a:r>
          </a:p>
        </p:txBody>
      </p:sp>
      <p:sp>
        <p:nvSpPr>
          <p:cNvPr name="TextBox 23" id="23"/>
          <p:cNvSpPr txBox="true"/>
          <p:nvPr/>
        </p:nvSpPr>
        <p:spPr>
          <a:xfrm rot="0">
            <a:off x="8938057" y="5937969"/>
            <a:ext cx="2449249" cy="2304669"/>
          </a:xfrm>
          <a:prstGeom prst="rect">
            <a:avLst/>
          </a:prstGeom>
        </p:spPr>
        <p:txBody>
          <a:bodyPr anchor="t" rtlCol="false" tIns="0" lIns="0" bIns="0" rIns="0">
            <a:spAutoFit/>
          </a:bodyPr>
          <a:lstStyle/>
          <a:p>
            <a:pPr algn="l">
              <a:lnSpc>
                <a:spcPts val="2058"/>
              </a:lnSpc>
            </a:pPr>
            <a:r>
              <a:rPr lang="en-US" sz="1400">
                <a:solidFill>
                  <a:srgbClr val="000000"/>
                </a:solidFill>
                <a:latin typeface="Open Sauce Light"/>
              </a:rPr>
              <a:t>Lorem ipsum dolor sit amet, consectetur adipiscing elit, sed do eiusmod tempor incididunt ut labore et dolore magna aliqua. Ut enim ad minim veniam, quis nostrud exercitation ullamco laboris nisi ut aliquip ex ea commodo consequat.</a:t>
            </a:r>
          </a:p>
        </p:txBody>
      </p:sp>
      <p:sp>
        <p:nvSpPr>
          <p:cNvPr name="TextBox 24" id="24"/>
          <p:cNvSpPr txBox="true"/>
          <p:nvPr/>
        </p:nvSpPr>
        <p:spPr>
          <a:xfrm rot="0">
            <a:off x="11958806" y="5937969"/>
            <a:ext cx="2449249" cy="1018794"/>
          </a:xfrm>
          <a:prstGeom prst="rect">
            <a:avLst/>
          </a:prstGeom>
        </p:spPr>
        <p:txBody>
          <a:bodyPr anchor="t" rtlCol="false" tIns="0" lIns="0" bIns="0" rIns="0">
            <a:spAutoFit/>
          </a:bodyPr>
          <a:lstStyle/>
          <a:p>
            <a:pPr algn="l">
              <a:lnSpc>
                <a:spcPts val="2058"/>
              </a:lnSpc>
            </a:pPr>
            <a:r>
              <a:rPr lang="en-US" sz="1400">
                <a:solidFill>
                  <a:srgbClr val="000000"/>
                </a:solidFill>
                <a:latin typeface="Open Sauce Light"/>
              </a:rPr>
              <a:t>It highlights community-based programs aimed at preventing heart disease and promoting cardiac health.</a:t>
            </a:r>
          </a:p>
        </p:txBody>
      </p:sp>
      <p:sp>
        <p:nvSpPr>
          <p:cNvPr name="TextBox 25" id="25"/>
          <p:cNvSpPr txBox="true"/>
          <p:nvPr/>
        </p:nvSpPr>
        <p:spPr>
          <a:xfrm rot="0">
            <a:off x="3689672" y="1995552"/>
            <a:ext cx="10444167" cy="1794654"/>
          </a:xfrm>
          <a:prstGeom prst="rect">
            <a:avLst/>
          </a:prstGeom>
        </p:spPr>
        <p:txBody>
          <a:bodyPr anchor="t" rtlCol="false" tIns="0" lIns="0" bIns="0" rIns="0">
            <a:spAutoFit/>
          </a:bodyPr>
          <a:lstStyle/>
          <a:p>
            <a:pPr algn="ctr" marL="0" indent="0" lvl="0">
              <a:lnSpc>
                <a:spcPts val="7236"/>
              </a:lnSpc>
              <a:spcBef>
                <a:spcPct val="0"/>
              </a:spcBef>
            </a:pPr>
            <a:r>
              <a:rPr lang="en-US" sz="5243" spc="146">
                <a:solidFill>
                  <a:srgbClr val="010101"/>
                </a:solidFill>
                <a:latin typeface="Open Sauce Medium"/>
              </a:rPr>
              <a:t>EXPECTED BENEFITS FROM THE SITE</a:t>
            </a:r>
          </a:p>
        </p:txBody>
      </p:sp>
      <p:sp>
        <p:nvSpPr>
          <p:cNvPr name="Freeform 26" id="26"/>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4"/>
            <a:stretch>
              <a:fillRect l="0" t="-3913" r="0" b="-21023"/>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3689800" y="3473976"/>
            <a:ext cx="10539831" cy="3090813"/>
            <a:chOff x="0" y="0"/>
            <a:chExt cx="2775923" cy="814041"/>
          </a:xfrm>
        </p:grpSpPr>
        <p:sp>
          <p:nvSpPr>
            <p:cNvPr name="Freeform 4" id="4"/>
            <p:cNvSpPr/>
            <p:nvPr/>
          </p:nvSpPr>
          <p:spPr>
            <a:xfrm flipH="false" flipV="false" rot="0">
              <a:off x="0" y="0"/>
              <a:ext cx="2775923" cy="814041"/>
            </a:xfrm>
            <a:custGeom>
              <a:avLst/>
              <a:gdLst/>
              <a:ahLst/>
              <a:cxnLst/>
              <a:rect r="r" b="b" t="t" l="l"/>
              <a:pathLst>
                <a:path h="814041" w="2775923">
                  <a:moveTo>
                    <a:pt x="0" y="0"/>
                  </a:moveTo>
                  <a:lnTo>
                    <a:pt x="2775923" y="0"/>
                  </a:lnTo>
                  <a:lnTo>
                    <a:pt x="2775923" y="814041"/>
                  </a:lnTo>
                  <a:lnTo>
                    <a:pt x="0" y="814041"/>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2775923" cy="84261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303528" y="4350187"/>
            <a:ext cx="9312375" cy="1205041"/>
          </a:xfrm>
          <a:prstGeom prst="rect">
            <a:avLst/>
          </a:prstGeom>
        </p:spPr>
        <p:txBody>
          <a:bodyPr anchor="t" rtlCol="false" tIns="0" lIns="0" bIns="0" rIns="0">
            <a:spAutoFit/>
          </a:bodyPr>
          <a:lstStyle/>
          <a:p>
            <a:pPr algn="ctr">
              <a:lnSpc>
                <a:spcPts val="9852"/>
              </a:lnSpc>
            </a:pPr>
            <a:r>
              <a:rPr lang="en-US" sz="7037">
                <a:solidFill>
                  <a:srgbClr val="FFFFFF"/>
                </a:solidFill>
                <a:latin typeface="Canva Sans Bold"/>
              </a:rPr>
              <a:t>REQUIRMENT</a:t>
            </a:r>
          </a:p>
        </p:txBody>
      </p:sp>
      <p:sp>
        <p:nvSpPr>
          <p:cNvPr name="Freeform 7" id="7"/>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1028700" y="159703"/>
            <a:ext cx="16079510" cy="1566544"/>
          </a:xfrm>
          <a:prstGeom prst="rect">
            <a:avLst/>
          </a:prstGeom>
        </p:spPr>
        <p:txBody>
          <a:bodyPr anchor="t" rtlCol="false" tIns="0" lIns="0" bIns="0" rIns="0">
            <a:spAutoFit/>
          </a:bodyPr>
          <a:lstStyle/>
          <a:p>
            <a:pPr algn="ctr">
              <a:lnSpc>
                <a:spcPts val="12880"/>
              </a:lnSpc>
            </a:pPr>
            <a:r>
              <a:rPr lang="en-US" sz="9200" u="sng">
                <a:solidFill>
                  <a:srgbClr val="FFFFFF"/>
                </a:solidFill>
                <a:latin typeface="Canva Sans Bold"/>
              </a:rPr>
              <a:t>FUNCTIONAL REQUIRMENT </a:t>
            </a:r>
          </a:p>
        </p:txBody>
      </p:sp>
      <p:sp>
        <p:nvSpPr>
          <p:cNvPr name="TextBox 4" id="4"/>
          <p:cNvSpPr txBox="true"/>
          <p:nvPr/>
        </p:nvSpPr>
        <p:spPr>
          <a:xfrm rot="0">
            <a:off x="476375" y="2395944"/>
            <a:ext cx="5729919" cy="2511673"/>
          </a:xfrm>
          <a:prstGeom prst="rect">
            <a:avLst/>
          </a:prstGeom>
        </p:spPr>
        <p:txBody>
          <a:bodyPr anchor="t" rtlCol="false" tIns="0" lIns="0" bIns="0" rIns="0">
            <a:spAutoFit/>
          </a:bodyPr>
          <a:lstStyle/>
          <a:p>
            <a:pPr algn="l">
              <a:lnSpc>
                <a:spcPts val="7799"/>
              </a:lnSpc>
            </a:pPr>
            <a:r>
              <a:rPr lang="en-US" sz="5199">
                <a:solidFill>
                  <a:srgbClr val="FFFFFF"/>
                </a:solidFill>
                <a:latin typeface="Canva Sans Bold"/>
              </a:rPr>
              <a:t>1. User interface</a:t>
            </a:r>
          </a:p>
          <a:p>
            <a:pPr algn="l">
              <a:lnSpc>
                <a:spcPts val="6383"/>
              </a:lnSpc>
            </a:pPr>
          </a:p>
          <a:p>
            <a:pPr algn="l">
              <a:lnSpc>
                <a:spcPts val="5930"/>
              </a:lnSpc>
            </a:pPr>
          </a:p>
        </p:txBody>
      </p:sp>
      <p:sp>
        <p:nvSpPr>
          <p:cNvPr name="TextBox 5" id="5"/>
          <p:cNvSpPr txBox="true"/>
          <p:nvPr/>
        </p:nvSpPr>
        <p:spPr>
          <a:xfrm rot="0">
            <a:off x="9144000" y="2467134"/>
            <a:ext cx="7652742" cy="925830"/>
          </a:xfrm>
          <a:prstGeom prst="rect">
            <a:avLst/>
          </a:prstGeom>
        </p:spPr>
        <p:txBody>
          <a:bodyPr anchor="t" rtlCol="false" tIns="0" lIns="0" bIns="0" rIns="0">
            <a:spAutoFit/>
          </a:bodyPr>
          <a:lstStyle/>
          <a:p>
            <a:pPr algn="ctr">
              <a:lnSpc>
                <a:spcPts val="7799"/>
              </a:lnSpc>
            </a:pPr>
            <a:r>
              <a:rPr lang="en-US" sz="5199">
                <a:solidFill>
                  <a:srgbClr val="FFFFFF"/>
                </a:solidFill>
                <a:latin typeface="Canva Sans Bold"/>
              </a:rPr>
              <a:t>2. Preliminary diagnosis</a:t>
            </a:r>
          </a:p>
        </p:txBody>
      </p:sp>
      <p:sp>
        <p:nvSpPr>
          <p:cNvPr name="TextBox 6" id="6"/>
          <p:cNvSpPr txBox="true"/>
          <p:nvPr/>
        </p:nvSpPr>
        <p:spPr>
          <a:xfrm rot="0">
            <a:off x="330686" y="4420594"/>
            <a:ext cx="7362587" cy="925830"/>
          </a:xfrm>
          <a:prstGeom prst="rect">
            <a:avLst/>
          </a:prstGeom>
        </p:spPr>
        <p:txBody>
          <a:bodyPr anchor="t" rtlCol="false" tIns="0" lIns="0" bIns="0" rIns="0">
            <a:spAutoFit/>
          </a:bodyPr>
          <a:lstStyle/>
          <a:p>
            <a:pPr algn="ctr">
              <a:lnSpc>
                <a:spcPts val="7799"/>
              </a:lnSpc>
            </a:pPr>
            <a:r>
              <a:rPr lang="en-US" sz="5199">
                <a:solidFill>
                  <a:srgbClr val="FFFFFF"/>
                </a:solidFill>
                <a:latin typeface="Canva Sans Bold"/>
              </a:rPr>
              <a:t>3. Security and Privacy</a:t>
            </a:r>
          </a:p>
        </p:txBody>
      </p:sp>
      <p:sp>
        <p:nvSpPr>
          <p:cNvPr name="TextBox 7" id="7"/>
          <p:cNvSpPr txBox="true"/>
          <p:nvPr/>
        </p:nvSpPr>
        <p:spPr>
          <a:xfrm rot="0">
            <a:off x="9068455" y="4142740"/>
            <a:ext cx="9043868" cy="1906905"/>
          </a:xfrm>
          <a:prstGeom prst="rect">
            <a:avLst/>
          </a:prstGeom>
        </p:spPr>
        <p:txBody>
          <a:bodyPr anchor="t" rtlCol="false" tIns="0" lIns="0" bIns="0" rIns="0">
            <a:spAutoFit/>
          </a:bodyPr>
          <a:lstStyle/>
          <a:p>
            <a:pPr algn="ctr">
              <a:lnSpc>
                <a:spcPts val="7799"/>
              </a:lnSpc>
            </a:pPr>
            <a:r>
              <a:rPr lang="en-US" sz="5199">
                <a:solidFill>
                  <a:srgbClr val="FFFFFF"/>
                </a:solidFill>
                <a:latin typeface="Canva Sans Bold"/>
              </a:rPr>
              <a:t>4. Compliance with medical </a:t>
            </a:r>
          </a:p>
          <a:p>
            <a:pPr algn="ctr">
              <a:lnSpc>
                <a:spcPts val="7799"/>
              </a:lnSpc>
            </a:pPr>
            <a:r>
              <a:rPr lang="en-US" sz="5199">
                <a:solidFill>
                  <a:srgbClr val="FFFFFF"/>
                </a:solidFill>
                <a:latin typeface="Canva Sans Bold"/>
              </a:rPr>
              <a:t>standards</a:t>
            </a:r>
          </a:p>
        </p:txBody>
      </p:sp>
      <p:sp>
        <p:nvSpPr>
          <p:cNvPr name="TextBox 8" id="8"/>
          <p:cNvSpPr txBox="true"/>
          <p:nvPr/>
        </p:nvSpPr>
        <p:spPr>
          <a:xfrm rot="0">
            <a:off x="421769" y="6675921"/>
            <a:ext cx="6512600" cy="925830"/>
          </a:xfrm>
          <a:prstGeom prst="rect">
            <a:avLst/>
          </a:prstGeom>
        </p:spPr>
        <p:txBody>
          <a:bodyPr anchor="t" rtlCol="false" tIns="0" lIns="0" bIns="0" rIns="0">
            <a:spAutoFit/>
          </a:bodyPr>
          <a:lstStyle/>
          <a:p>
            <a:pPr algn="ctr">
              <a:lnSpc>
                <a:spcPts val="7799"/>
              </a:lnSpc>
            </a:pPr>
            <a:r>
              <a:rPr lang="en-US" sz="5199">
                <a:solidFill>
                  <a:srgbClr val="FFFFFF"/>
                </a:solidFill>
                <a:latin typeface="Canva Sans Bold"/>
              </a:rPr>
              <a:t>5.Personal guidance</a:t>
            </a:r>
          </a:p>
        </p:txBody>
      </p:sp>
      <p:sp>
        <p:nvSpPr>
          <p:cNvPr name="TextBox 9" id="9"/>
          <p:cNvSpPr txBox="true"/>
          <p:nvPr/>
        </p:nvSpPr>
        <p:spPr>
          <a:xfrm rot="0">
            <a:off x="6845838" y="6609881"/>
            <a:ext cx="11442162" cy="1906905"/>
          </a:xfrm>
          <a:prstGeom prst="rect">
            <a:avLst/>
          </a:prstGeom>
        </p:spPr>
        <p:txBody>
          <a:bodyPr anchor="t" rtlCol="false" tIns="0" lIns="0" bIns="0" rIns="0">
            <a:spAutoFit/>
          </a:bodyPr>
          <a:lstStyle/>
          <a:p>
            <a:pPr algn="ctr">
              <a:lnSpc>
                <a:spcPts val="7799"/>
              </a:lnSpc>
            </a:pPr>
            <a:r>
              <a:rPr lang="en-US" sz="5199">
                <a:solidFill>
                  <a:srgbClr val="FFFFFF"/>
                </a:solidFill>
                <a:latin typeface="Canva Sans Bold"/>
              </a:rPr>
              <a:t>6.Educational and awareness content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3229182" y="181641"/>
            <a:ext cx="11071604" cy="2893508"/>
          </a:xfrm>
          <a:prstGeom prst="rect">
            <a:avLst/>
          </a:prstGeom>
        </p:spPr>
        <p:txBody>
          <a:bodyPr anchor="t" rtlCol="false" tIns="0" lIns="0" bIns="0" rIns="0">
            <a:spAutoFit/>
          </a:bodyPr>
          <a:lstStyle/>
          <a:p>
            <a:pPr algn="ctr">
              <a:lnSpc>
                <a:spcPts val="11665"/>
              </a:lnSpc>
            </a:pPr>
            <a:r>
              <a:rPr lang="en-US" sz="8332" u="sng">
                <a:solidFill>
                  <a:srgbClr val="FFFFFF"/>
                </a:solidFill>
                <a:latin typeface="Canva Sans Bold"/>
              </a:rPr>
              <a:t>NON-FUNCTIONAL </a:t>
            </a:r>
          </a:p>
          <a:p>
            <a:pPr algn="ctr">
              <a:lnSpc>
                <a:spcPts val="11665"/>
              </a:lnSpc>
            </a:pPr>
            <a:r>
              <a:rPr lang="en-US" sz="8332" u="sng">
                <a:solidFill>
                  <a:srgbClr val="FFFFFF"/>
                </a:solidFill>
                <a:latin typeface="Canva Sans Bold"/>
              </a:rPr>
              <a:t>REQUIRMENT </a:t>
            </a:r>
          </a:p>
        </p:txBody>
      </p:sp>
      <p:sp>
        <p:nvSpPr>
          <p:cNvPr name="TextBox 4" id="4"/>
          <p:cNvSpPr txBox="true"/>
          <p:nvPr/>
        </p:nvSpPr>
        <p:spPr>
          <a:xfrm rot="0">
            <a:off x="-462904" y="3574953"/>
            <a:ext cx="8785421" cy="925830"/>
          </a:xfrm>
          <a:prstGeom prst="rect">
            <a:avLst/>
          </a:prstGeom>
        </p:spPr>
        <p:txBody>
          <a:bodyPr anchor="t" rtlCol="false" tIns="0" lIns="0" bIns="0" rIns="0">
            <a:spAutoFit/>
          </a:bodyPr>
          <a:lstStyle/>
          <a:p>
            <a:pPr algn="ctr">
              <a:lnSpc>
                <a:spcPts val="7799"/>
              </a:lnSpc>
            </a:pPr>
            <a:r>
              <a:rPr lang="en-US" sz="5199">
                <a:solidFill>
                  <a:srgbClr val="FFFFFF"/>
                </a:solidFill>
                <a:latin typeface="Canva Sans Bold"/>
              </a:rPr>
              <a:t>1.Security andPrivacy</a:t>
            </a:r>
          </a:p>
        </p:txBody>
      </p:sp>
      <p:sp>
        <p:nvSpPr>
          <p:cNvPr name="TextBox 5" id="5"/>
          <p:cNvSpPr txBox="true"/>
          <p:nvPr/>
        </p:nvSpPr>
        <p:spPr>
          <a:xfrm rot="0">
            <a:off x="311793" y="5290723"/>
            <a:ext cx="9386888" cy="2887980"/>
          </a:xfrm>
          <a:prstGeom prst="rect">
            <a:avLst/>
          </a:prstGeom>
        </p:spPr>
        <p:txBody>
          <a:bodyPr anchor="t" rtlCol="false" tIns="0" lIns="0" bIns="0" rIns="0">
            <a:spAutoFit/>
          </a:bodyPr>
          <a:lstStyle/>
          <a:p>
            <a:pPr algn="ctr">
              <a:lnSpc>
                <a:spcPts val="7799"/>
              </a:lnSpc>
            </a:pPr>
            <a:r>
              <a:rPr lang="en-US" sz="5199">
                <a:solidFill>
                  <a:srgbClr val="FFFFFF"/>
                </a:solidFill>
                <a:latin typeface="Canva Sans Bold"/>
              </a:rPr>
              <a:t>3.Attractive and harmonious </a:t>
            </a:r>
          </a:p>
          <a:p>
            <a:pPr algn="ctr">
              <a:lnSpc>
                <a:spcPts val="7799"/>
              </a:lnSpc>
            </a:pPr>
            <a:r>
              <a:rPr lang="en-US" sz="5199">
                <a:solidFill>
                  <a:srgbClr val="FFFFFF"/>
                </a:solidFill>
                <a:latin typeface="Canva Sans Bold"/>
              </a:rPr>
              <a:t>design</a:t>
            </a:r>
          </a:p>
          <a:p>
            <a:pPr algn="ctr">
              <a:lnSpc>
                <a:spcPts val="7799"/>
              </a:lnSpc>
            </a:pPr>
          </a:p>
        </p:txBody>
      </p:sp>
      <p:sp>
        <p:nvSpPr>
          <p:cNvPr name="TextBox 6" id="6"/>
          <p:cNvSpPr txBox="true"/>
          <p:nvPr/>
        </p:nvSpPr>
        <p:spPr>
          <a:xfrm rot="0">
            <a:off x="10363429" y="5290723"/>
            <a:ext cx="7373660" cy="2887980"/>
          </a:xfrm>
          <a:prstGeom prst="rect">
            <a:avLst/>
          </a:prstGeom>
        </p:spPr>
        <p:txBody>
          <a:bodyPr anchor="t" rtlCol="false" tIns="0" lIns="0" bIns="0" rIns="0">
            <a:spAutoFit/>
          </a:bodyPr>
          <a:lstStyle/>
          <a:p>
            <a:pPr algn="ctr">
              <a:lnSpc>
                <a:spcPts val="7799"/>
              </a:lnSpc>
            </a:pPr>
            <a:r>
              <a:rPr lang="en-US" sz="5199">
                <a:solidFill>
                  <a:srgbClr val="FFFFFF"/>
                </a:solidFill>
                <a:latin typeface="Canva Sans Bold"/>
              </a:rPr>
              <a:t>4.Ease of Use and user </a:t>
            </a:r>
          </a:p>
          <a:p>
            <a:pPr algn="ctr">
              <a:lnSpc>
                <a:spcPts val="7799"/>
              </a:lnSpc>
            </a:pPr>
            <a:r>
              <a:rPr lang="en-US" sz="5199">
                <a:solidFill>
                  <a:srgbClr val="FFFFFF"/>
                </a:solidFill>
                <a:latin typeface="Canva Sans Bold"/>
              </a:rPr>
              <a:t>experience</a:t>
            </a:r>
          </a:p>
          <a:p>
            <a:pPr algn="ctr">
              <a:lnSpc>
                <a:spcPts val="7799"/>
              </a:lnSpc>
            </a:pPr>
          </a:p>
        </p:txBody>
      </p:sp>
      <p:sp>
        <p:nvSpPr>
          <p:cNvPr name="TextBox 7" id="7"/>
          <p:cNvSpPr txBox="true"/>
          <p:nvPr/>
        </p:nvSpPr>
        <p:spPr>
          <a:xfrm rot="0">
            <a:off x="10352918" y="3574953"/>
            <a:ext cx="7384171" cy="1906905"/>
          </a:xfrm>
          <a:prstGeom prst="rect">
            <a:avLst/>
          </a:prstGeom>
        </p:spPr>
        <p:txBody>
          <a:bodyPr anchor="t" rtlCol="false" tIns="0" lIns="0" bIns="0" rIns="0">
            <a:spAutoFit/>
          </a:bodyPr>
          <a:lstStyle/>
          <a:p>
            <a:pPr algn="ctr">
              <a:lnSpc>
                <a:spcPts val="7799"/>
              </a:lnSpc>
            </a:pPr>
            <a:r>
              <a:rPr lang="en-US" sz="5199">
                <a:solidFill>
                  <a:srgbClr val="FFFFFF"/>
                </a:solidFill>
                <a:latin typeface="Canva Sans Bold"/>
              </a:rPr>
              <a:t>2. Performance</a:t>
            </a:r>
          </a:p>
          <a:p>
            <a:pPr algn="ctr">
              <a:lnSpc>
                <a:spcPts val="7799"/>
              </a:lnSpc>
            </a:pPr>
          </a:p>
        </p:txBody>
      </p:sp>
      <p:sp>
        <p:nvSpPr>
          <p:cNvPr name="Freeform 8" id="8"/>
          <p:cNvSpPr/>
          <p:nvPr/>
        </p:nvSpPr>
        <p:spPr>
          <a:xfrm flipH="false" flipV="false" rot="0">
            <a:off x="14049843" y="334041"/>
            <a:ext cx="4179096" cy="1008778"/>
          </a:xfrm>
          <a:custGeom>
            <a:avLst/>
            <a:gdLst/>
            <a:ahLst/>
            <a:cxnLst/>
            <a:rect r="r" b="b" t="t" l="l"/>
            <a:pathLst>
              <a:path h="1008778" w="4179096">
                <a:moveTo>
                  <a:pt x="0" y="0"/>
                </a:moveTo>
                <a:lnTo>
                  <a:pt x="4179096" y="0"/>
                </a:lnTo>
                <a:lnTo>
                  <a:pt x="4179096" y="1008779"/>
                </a:lnTo>
                <a:lnTo>
                  <a:pt x="0" y="100877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4300786" y="155003"/>
            <a:ext cx="3677210" cy="1131449"/>
          </a:xfrm>
          <a:custGeom>
            <a:avLst/>
            <a:gdLst/>
            <a:ahLst/>
            <a:cxnLst/>
            <a:rect r="r" b="b" t="t" l="l"/>
            <a:pathLst>
              <a:path h="1131449" w="3677210">
                <a:moveTo>
                  <a:pt x="0" y="0"/>
                </a:moveTo>
                <a:lnTo>
                  <a:pt x="3677210" y="0"/>
                </a:lnTo>
                <a:lnTo>
                  <a:pt x="3677210" y="1131450"/>
                </a:lnTo>
                <a:lnTo>
                  <a:pt x="0" y="1131450"/>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grpSp>
        <p:nvGrpSpPr>
          <p:cNvPr name="Group 3" id="3"/>
          <p:cNvGrpSpPr/>
          <p:nvPr/>
        </p:nvGrpSpPr>
        <p:grpSpPr>
          <a:xfrm rot="0">
            <a:off x="5300748" y="90985"/>
            <a:ext cx="6880678" cy="1571919"/>
            <a:chOff x="0" y="0"/>
            <a:chExt cx="1812195" cy="414003"/>
          </a:xfrm>
        </p:grpSpPr>
        <p:sp>
          <p:nvSpPr>
            <p:cNvPr name="Freeform 4" id="4"/>
            <p:cNvSpPr/>
            <p:nvPr/>
          </p:nvSpPr>
          <p:spPr>
            <a:xfrm flipH="false" flipV="false" rot="0">
              <a:off x="0" y="0"/>
              <a:ext cx="1812195" cy="414003"/>
            </a:xfrm>
            <a:custGeom>
              <a:avLst/>
              <a:gdLst/>
              <a:ahLst/>
              <a:cxnLst/>
              <a:rect r="r" b="b" t="t" l="l"/>
              <a:pathLst>
                <a:path h="414003" w="1812195">
                  <a:moveTo>
                    <a:pt x="0" y="0"/>
                  </a:moveTo>
                  <a:lnTo>
                    <a:pt x="1812195" y="0"/>
                  </a:lnTo>
                  <a:lnTo>
                    <a:pt x="1812195" y="414003"/>
                  </a:lnTo>
                  <a:lnTo>
                    <a:pt x="0" y="414003"/>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1812195" cy="442578"/>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643916" y="309416"/>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rPr>
              <a:t>OUR TEAM</a:t>
            </a:r>
          </a:p>
        </p:txBody>
      </p:sp>
      <p:sp>
        <p:nvSpPr>
          <p:cNvPr name="TextBox 7" id="7"/>
          <p:cNvSpPr txBox="true"/>
          <p:nvPr/>
        </p:nvSpPr>
        <p:spPr>
          <a:xfrm rot="0">
            <a:off x="339944" y="1768813"/>
            <a:ext cx="5461754"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1.Mahmoud Nadi</a:t>
            </a:r>
          </a:p>
          <a:p>
            <a:pPr algn="ctr">
              <a:lnSpc>
                <a:spcPts val="7279"/>
              </a:lnSpc>
            </a:pPr>
            <a:r>
              <a:rPr lang="en-US" sz="5199">
                <a:solidFill>
                  <a:srgbClr val="FFFFFF"/>
                </a:solidFill>
                <a:latin typeface="Canva Sans Bold"/>
              </a:rPr>
              <a:t>1900074</a:t>
            </a:r>
          </a:p>
        </p:txBody>
      </p:sp>
      <p:sp>
        <p:nvSpPr>
          <p:cNvPr name="TextBox 8" id="8"/>
          <p:cNvSpPr txBox="true"/>
          <p:nvPr/>
        </p:nvSpPr>
        <p:spPr>
          <a:xfrm rot="0">
            <a:off x="12848819" y="1768813"/>
            <a:ext cx="5071348"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2.Ahmed Gamal</a:t>
            </a:r>
          </a:p>
          <a:p>
            <a:pPr algn="ctr">
              <a:lnSpc>
                <a:spcPts val="7279"/>
              </a:lnSpc>
            </a:pPr>
            <a:r>
              <a:rPr lang="en-US" sz="5199">
                <a:solidFill>
                  <a:srgbClr val="FFFFFF"/>
                </a:solidFill>
                <a:latin typeface="Canva Sans Bold"/>
              </a:rPr>
              <a:t>1900926</a:t>
            </a:r>
          </a:p>
        </p:txBody>
      </p:sp>
      <p:sp>
        <p:nvSpPr>
          <p:cNvPr name="TextBox 9" id="9"/>
          <p:cNvSpPr txBox="true"/>
          <p:nvPr/>
        </p:nvSpPr>
        <p:spPr>
          <a:xfrm rot="0">
            <a:off x="631052" y="3985937"/>
            <a:ext cx="5170647"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3.Remon Wagdy</a:t>
            </a:r>
          </a:p>
          <a:p>
            <a:pPr algn="ctr">
              <a:lnSpc>
                <a:spcPts val="7279"/>
              </a:lnSpc>
            </a:pPr>
            <a:r>
              <a:rPr lang="en-US" sz="5199">
                <a:solidFill>
                  <a:srgbClr val="FFFFFF"/>
                </a:solidFill>
                <a:latin typeface="Canva Sans Bold"/>
              </a:rPr>
              <a:t>2001183</a:t>
            </a:r>
          </a:p>
        </p:txBody>
      </p:sp>
      <p:sp>
        <p:nvSpPr>
          <p:cNvPr name="TextBox 10" id="10"/>
          <p:cNvSpPr txBox="true"/>
          <p:nvPr/>
        </p:nvSpPr>
        <p:spPr>
          <a:xfrm rot="0">
            <a:off x="12848819" y="3841472"/>
            <a:ext cx="5313522"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4.Haithm Wagdy</a:t>
            </a:r>
          </a:p>
          <a:p>
            <a:pPr algn="ctr">
              <a:lnSpc>
                <a:spcPts val="7279"/>
              </a:lnSpc>
            </a:pPr>
            <a:r>
              <a:rPr lang="en-US" sz="5199">
                <a:solidFill>
                  <a:srgbClr val="FFFFFF"/>
                </a:solidFill>
                <a:latin typeface="Canva Sans Bold"/>
              </a:rPr>
              <a:t>2001331</a:t>
            </a:r>
          </a:p>
        </p:txBody>
      </p:sp>
      <p:sp>
        <p:nvSpPr>
          <p:cNvPr name="TextBox 11" id="11"/>
          <p:cNvSpPr txBox="true"/>
          <p:nvPr/>
        </p:nvSpPr>
        <p:spPr>
          <a:xfrm rot="0">
            <a:off x="488177" y="6523355"/>
            <a:ext cx="5313522" cy="273494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5-Alhassen Mohamed</a:t>
            </a:r>
          </a:p>
          <a:p>
            <a:pPr algn="ctr">
              <a:lnSpc>
                <a:spcPts val="7279"/>
              </a:lnSpc>
            </a:pPr>
            <a:r>
              <a:rPr lang="en-US" sz="5199">
                <a:solidFill>
                  <a:srgbClr val="FFFFFF"/>
                </a:solidFill>
                <a:latin typeface="Canva Sans Bold"/>
              </a:rPr>
              <a:t> 20-00974</a:t>
            </a:r>
          </a:p>
        </p:txBody>
      </p:sp>
      <p:sp>
        <p:nvSpPr>
          <p:cNvPr name="TextBox 12" id="12"/>
          <p:cNvSpPr txBox="true"/>
          <p:nvPr/>
        </p:nvSpPr>
        <p:spPr>
          <a:xfrm rot="0">
            <a:off x="12830721" y="5909667"/>
            <a:ext cx="5349716"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6-Essam Ahmed </a:t>
            </a:r>
          </a:p>
          <a:p>
            <a:pPr algn="ctr">
              <a:lnSpc>
                <a:spcPts val="7279"/>
              </a:lnSpc>
            </a:pPr>
            <a:r>
              <a:rPr lang="en-US" sz="5199">
                <a:solidFill>
                  <a:srgbClr val="FFFFFF"/>
                </a:solidFill>
                <a:latin typeface="Canva Sans Bold"/>
              </a:rPr>
              <a:t>20-00650</a:t>
            </a:r>
          </a:p>
        </p:txBody>
      </p:sp>
      <p:sp>
        <p:nvSpPr>
          <p:cNvPr name="TextBox 13" id="13"/>
          <p:cNvSpPr txBox="true"/>
          <p:nvPr/>
        </p:nvSpPr>
        <p:spPr>
          <a:xfrm rot="0">
            <a:off x="12812624" y="7843202"/>
            <a:ext cx="5349716" cy="1811020"/>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7-Anwar Nabil 20-01139 </a:t>
            </a:r>
          </a:p>
        </p:txBody>
      </p:sp>
      <p:sp>
        <p:nvSpPr>
          <p:cNvPr name="Freeform 14" id="14"/>
          <p:cNvSpPr/>
          <p:nvPr/>
        </p:nvSpPr>
        <p:spPr>
          <a:xfrm flipH="false" flipV="false" rot="0">
            <a:off x="12276495" y="446596"/>
            <a:ext cx="5744972" cy="1386760"/>
          </a:xfrm>
          <a:custGeom>
            <a:avLst/>
            <a:gdLst/>
            <a:ahLst/>
            <a:cxnLst/>
            <a:rect r="r" b="b" t="t" l="l"/>
            <a:pathLst>
              <a:path h="1386760" w="5744972">
                <a:moveTo>
                  <a:pt x="0" y="0"/>
                </a:moveTo>
                <a:lnTo>
                  <a:pt x="5744972" y="0"/>
                </a:lnTo>
                <a:lnTo>
                  <a:pt x="5744972" y="1386760"/>
                </a:lnTo>
                <a:lnTo>
                  <a:pt x="0" y="1386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5" id="15"/>
          <p:cNvSpPr/>
          <p:nvPr/>
        </p:nvSpPr>
        <p:spPr>
          <a:xfrm flipH="false" flipV="false" rot="0">
            <a:off x="12858284" y="224044"/>
            <a:ext cx="4737525" cy="1457700"/>
          </a:xfrm>
          <a:custGeom>
            <a:avLst/>
            <a:gdLst/>
            <a:ahLst/>
            <a:cxnLst/>
            <a:rect r="r" b="b" t="t" l="l"/>
            <a:pathLst>
              <a:path h="1457700" w="4737525">
                <a:moveTo>
                  <a:pt x="0" y="0"/>
                </a:moveTo>
                <a:lnTo>
                  <a:pt x="4737524" y="0"/>
                </a:lnTo>
                <a:lnTo>
                  <a:pt x="4737524" y="1457700"/>
                </a:lnTo>
                <a:lnTo>
                  <a:pt x="0" y="1457700"/>
                </a:lnTo>
                <a:lnTo>
                  <a:pt x="0" y="0"/>
                </a:lnTo>
                <a:close/>
              </a:path>
            </a:pathLst>
          </a:custGeom>
          <a:blipFill>
            <a:blip r:embed="rId5"/>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3689800" y="3473976"/>
            <a:ext cx="10539831" cy="3090813"/>
            <a:chOff x="0" y="0"/>
            <a:chExt cx="2775923" cy="814041"/>
          </a:xfrm>
        </p:grpSpPr>
        <p:sp>
          <p:nvSpPr>
            <p:cNvPr name="Freeform 4" id="4"/>
            <p:cNvSpPr/>
            <p:nvPr/>
          </p:nvSpPr>
          <p:spPr>
            <a:xfrm flipH="false" flipV="false" rot="0">
              <a:off x="0" y="0"/>
              <a:ext cx="2775923" cy="814041"/>
            </a:xfrm>
            <a:custGeom>
              <a:avLst/>
              <a:gdLst/>
              <a:ahLst/>
              <a:cxnLst/>
              <a:rect r="r" b="b" t="t" l="l"/>
              <a:pathLst>
                <a:path h="814041" w="2775923">
                  <a:moveTo>
                    <a:pt x="0" y="0"/>
                  </a:moveTo>
                  <a:lnTo>
                    <a:pt x="2775923" y="0"/>
                  </a:lnTo>
                  <a:lnTo>
                    <a:pt x="2775923" y="814041"/>
                  </a:lnTo>
                  <a:lnTo>
                    <a:pt x="0" y="814041"/>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2775923" cy="84261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116490" y="3724962"/>
            <a:ext cx="9312375" cy="2455490"/>
          </a:xfrm>
          <a:prstGeom prst="rect">
            <a:avLst/>
          </a:prstGeom>
        </p:spPr>
        <p:txBody>
          <a:bodyPr anchor="t" rtlCol="false" tIns="0" lIns="0" bIns="0" rIns="0">
            <a:spAutoFit/>
          </a:bodyPr>
          <a:lstStyle/>
          <a:p>
            <a:pPr algn="ctr">
              <a:lnSpc>
                <a:spcPts val="9852"/>
              </a:lnSpc>
            </a:pPr>
            <a:r>
              <a:rPr lang="en-US" sz="7037">
                <a:solidFill>
                  <a:srgbClr val="FFFFFF"/>
                </a:solidFill>
                <a:latin typeface="Canva Sans Bold"/>
              </a:rPr>
              <a:t>SYSTEM MATHEDOLGY </a:t>
            </a:r>
          </a:p>
        </p:txBody>
      </p:sp>
      <p:sp>
        <p:nvSpPr>
          <p:cNvPr name="Freeform 7" id="7"/>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665087" y="923925"/>
            <a:ext cx="16217563" cy="8870323"/>
          </a:xfrm>
          <a:prstGeom prst="rect">
            <a:avLst/>
          </a:prstGeom>
        </p:spPr>
        <p:txBody>
          <a:bodyPr anchor="t" rtlCol="false" tIns="0" lIns="0" bIns="0" rIns="0">
            <a:spAutoFit/>
          </a:bodyPr>
          <a:lstStyle/>
          <a:p>
            <a:pPr algn="l">
              <a:lnSpc>
                <a:spcPts val="5899"/>
              </a:lnSpc>
            </a:pPr>
            <a:r>
              <a:rPr lang="en-US" sz="3933">
                <a:solidFill>
                  <a:srgbClr val="FFFFFF"/>
                </a:solidFill>
                <a:latin typeface="Canva Sans Bold"/>
              </a:rPr>
              <a:t>1. The user can use the website with ease</a:t>
            </a:r>
          </a:p>
          <a:p>
            <a:pPr algn="l">
              <a:lnSpc>
                <a:spcPts val="5899"/>
              </a:lnSpc>
            </a:pPr>
          </a:p>
          <a:p>
            <a:pPr algn="l">
              <a:lnSpc>
                <a:spcPts val="5899"/>
              </a:lnSpc>
            </a:pPr>
            <a:r>
              <a:rPr lang="en-US" sz="3933">
                <a:solidFill>
                  <a:srgbClr val="FFFFFF"/>
                </a:solidFill>
                <a:latin typeface="Canva Sans Bold"/>
              </a:rPr>
              <a:t>2. The user can enter some of the symptoms he is</a:t>
            </a:r>
          </a:p>
          <a:p>
            <a:pPr algn="l">
              <a:lnSpc>
                <a:spcPts val="5899"/>
              </a:lnSpc>
            </a:pPr>
            <a:r>
              <a:rPr lang="en-US" sz="3933">
                <a:solidFill>
                  <a:srgbClr val="FFFFFF"/>
                </a:solidFill>
                <a:latin typeface="Canva Sans Bold"/>
              </a:rPr>
              <a:t>suffering from and then the site analyzes them</a:t>
            </a:r>
          </a:p>
          <a:p>
            <a:pPr algn="l">
              <a:lnSpc>
                <a:spcPts val="5899"/>
              </a:lnSpc>
            </a:pPr>
            <a:r>
              <a:rPr lang="en-US" sz="3933">
                <a:solidFill>
                  <a:srgbClr val="FFFFFF"/>
                </a:solidFill>
                <a:latin typeface="Canva Sans Bold"/>
              </a:rPr>
              <a:t>and shows the results of those symptoms</a:t>
            </a:r>
          </a:p>
          <a:p>
            <a:pPr algn="l">
              <a:lnSpc>
                <a:spcPts val="5899"/>
              </a:lnSpc>
            </a:pPr>
          </a:p>
          <a:p>
            <a:pPr algn="l">
              <a:lnSpc>
                <a:spcPts val="5899"/>
              </a:lnSpc>
            </a:pPr>
            <a:r>
              <a:rPr lang="en-US" sz="3933">
                <a:solidFill>
                  <a:srgbClr val="FFFFFF"/>
                </a:solidFill>
                <a:latin typeface="Canva Sans Bold"/>
              </a:rPr>
              <a:t>3-The site is available to everyone</a:t>
            </a:r>
          </a:p>
          <a:p>
            <a:pPr algn="l">
              <a:lnSpc>
                <a:spcPts val="5899"/>
              </a:lnSpc>
            </a:pPr>
          </a:p>
          <a:p>
            <a:pPr algn="l">
              <a:lnSpc>
                <a:spcPts val="5899"/>
              </a:lnSpc>
            </a:pPr>
            <a:r>
              <a:rPr lang="en-US" sz="3933">
                <a:solidFill>
                  <a:srgbClr val="FFFFFF"/>
                </a:solidFill>
                <a:latin typeface="Canva Sans Bold"/>
              </a:rPr>
              <a:t>4-A site that facilitates processing and saves time and effort</a:t>
            </a:r>
          </a:p>
          <a:p>
            <a:pPr algn="l">
              <a:lnSpc>
                <a:spcPts val="5899"/>
              </a:lnSpc>
            </a:pPr>
          </a:p>
          <a:p>
            <a:pPr algn="l">
              <a:lnSpc>
                <a:spcPts val="5899"/>
              </a:lnSpc>
            </a:pPr>
            <a:r>
              <a:rPr lang="en-US" sz="3933">
                <a:solidFill>
                  <a:srgbClr val="FFFFFF"/>
                </a:solidFill>
                <a:latin typeface="Canva Sans Bold"/>
              </a:rPr>
              <a:t>5-We also use chatbots to make it easier for the user to answer his questions</a:t>
            </a:r>
          </a:p>
        </p:txBody>
      </p:sp>
      <p:sp>
        <p:nvSpPr>
          <p:cNvPr name="Freeform 4" id="4"/>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875506" y="962888"/>
            <a:ext cx="16217563" cy="8870323"/>
          </a:xfrm>
          <a:prstGeom prst="rect">
            <a:avLst/>
          </a:prstGeom>
        </p:spPr>
        <p:txBody>
          <a:bodyPr anchor="t" rtlCol="false" tIns="0" lIns="0" bIns="0" rIns="0">
            <a:spAutoFit/>
          </a:bodyPr>
          <a:lstStyle/>
          <a:p>
            <a:pPr algn="l">
              <a:lnSpc>
                <a:spcPts val="5899"/>
              </a:lnSpc>
            </a:pPr>
            <a:r>
              <a:rPr lang="en-US" sz="3933">
                <a:solidFill>
                  <a:srgbClr val="FFFFFF"/>
                </a:solidFill>
                <a:latin typeface="Canva Sans Bold"/>
              </a:rPr>
              <a:t>6-We also use a chatbot to ask the user questions, and through his answers, we can</a:t>
            </a:r>
          </a:p>
          <a:p>
            <a:pPr algn="l">
              <a:lnSpc>
                <a:spcPts val="5899"/>
              </a:lnSpc>
            </a:pPr>
            <a:r>
              <a:rPr lang="en-US" sz="3933">
                <a:solidFill>
                  <a:srgbClr val="FFFFFF"/>
                </a:solidFill>
                <a:latin typeface="Canva Sans Bold"/>
              </a:rPr>
              <a:t>determine whether he is infected with the disease or not</a:t>
            </a:r>
          </a:p>
          <a:p>
            <a:pPr algn="l">
              <a:lnSpc>
                <a:spcPts val="5899"/>
              </a:lnSpc>
            </a:pPr>
          </a:p>
          <a:p>
            <a:pPr algn="l">
              <a:lnSpc>
                <a:spcPts val="5899"/>
              </a:lnSpc>
            </a:pPr>
            <a:r>
              <a:rPr lang="en-US" sz="3933">
                <a:solidFill>
                  <a:srgbClr val="FFFFFF"/>
                </a:solidFill>
                <a:latin typeface="Canva Sans Bold"/>
              </a:rPr>
              <a:t>7-The chatbot is highly efficient</a:t>
            </a:r>
          </a:p>
          <a:p>
            <a:pPr algn="l">
              <a:lnSpc>
                <a:spcPts val="5899"/>
              </a:lnSpc>
            </a:pPr>
          </a:p>
          <a:p>
            <a:pPr algn="l">
              <a:lnSpc>
                <a:spcPts val="5899"/>
              </a:lnSpc>
            </a:pPr>
            <a:r>
              <a:rPr lang="en-US" sz="3933">
                <a:solidFill>
                  <a:srgbClr val="FFFFFF"/>
                </a:solidFill>
                <a:latin typeface="Canva Sans Bold"/>
              </a:rPr>
              <a:t>8-Chatbots gather information on heart disease from reliable sources such as</a:t>
            </a:r>
          </a:p>
          <a:p>
            <a:pPr algn="l">
              <a:lnSpc>
                <a:spcPts val="5899"/>
              </a:lnSpc>
            </a:pPr>
            <a:r>
              <a:rPr lang="en-US" sz="3933">
                <a:solidFill>
                  <a:srgbClr val="FFFFFF"/>
                </a:solidFill>
                <a:latin typeface="Canva Sans Bold"/>
              </a:rPr>
              <a:t>medical journals, health organizations, and reputable websites. This includes</a:t>
            </a:r>
          </a:p>
          <a:p>
            <a:pPr algn="l">
              <a:lnSpc>
                <a:spcPts val="5899"/>
              </a:lnSpc>
            </a:pPr>
            <a:r>
              <a:rPr lang="en-US" sz="3933">
                <a:solidFill>
                  <a:srgbClr val="FFFFFF"/>
                </a:solidFill>
                <a:latin typeface="Canva Sans Bold"/>
              </a:rPr>
              <a:t>symptoms, risk factors, prevention methods, treatment options, and statistics</a:t>
            </a:r>
          </a:p>
        </p:txBody>
      </p:sp>
      <p:sp>
        <p:nvSpPr>
          <p:cNvPr name="Freeform 4" id="4"/>
          <p:cNvSpPr/>
          <p:nvPr/>
        </p:nvSpPr>
        <p:spPr>
          <a:xfrm flipH="false" flipV="false" rot="0">
            <a:off x="15047546" y="224044"/>
            <a:ext cx="3240454" cy="782203"/>
          </a:xfrm>
          <a:custGeom>
            <a:avLst/>
            <a:gdLst/>
            <a:ahLst/>
            <a:cxnLst/>
            <a:rect r="r" b="b" t="t" l="l"/>
            <a:pathLst>
              <a:path h="782203" w="3240454">
                <a:moveTo>
                  <a:pt x="0" y="0"/>
                </a:moveTo>
                <a:lnTo>
                  <a:pt x="3240454" y="0"/>
                </a:lnTo>
                <a:lnTo>
                  <a:pt x="3240454" y="782203"/>
                </a:lnTo>
                <a:lnTo>
                  <a:pt x="0" y="78220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331672" y="224044"/>
            <a:ext cx="2672203" cy="782203"/>
          </a:xfrm>
          <a:custGeom>
            <a:avLst/>
            <a:gdLst/>
            <a:ahLst/>
            <a:cxnLst/>
            <a:rect r="r" b="b" t="t" l="l"/>
            <a:pathLst>
              <a:path h="782203" w="2672203">
                <a:moveTo>
                  <a:pt x="0" y="0"/>
                </a:moveTo>
                <a:lnTo>
                  <a:pt x="2672202" y="0"/>
                </a:lnTo>
                <a:lnTo>
                  <a:pt x="2672202" y="782203"/>
                </a:lnTo>
                <a:lnTo>
                  <a:pt x="0" y="782203"/>
                </a:lnTo>
                <a:lnTo>
                  <a:pt x="0" y="0"/>
                </a:lnTo>
                <a:close/>
              </a:path>
            </a:pathLst>
          </a:custGeom>
          <a:blipFill>
            <a:blip r:embed="rId5"/>
            <a:stretch>
              <a:fillRect l="0" t="0" r="0" b="-5115"/>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3689800" y="3473976"/>
            <a:ext cx="10539831" cy="3090813"/>
            <a:chOff x="0" y="0"/>
            <a:chExt cx="2775923" cy="814041"/>
          </a:xfrm>
        </p:grpSpPr>
        <p:sp>
          <p:nvSpPr>
            <p:cNvPr name="Freeform 4" id="4"/>
            <p:cNvSpPr/>
            <p:nvPr/>
          </p:nvSpPr>
          <p:spPr>
            <a:xfrm flipH="false" flipV="false" rot="0">
              <a:off x="0" y="0"/>
              <a:ext cx="2775923" cy="814041"/>
            </a:xfrm>
            <a:custGeom>
              <a:avLst/>
              <a:gdLst/>
              <a:ahLst/>
              <a:cxnLst/>
              <a:rect r="r" b="b" t="t" l="l"/>
              <a:pathLst>
                <a:path h="814041" w="2775923">
                  <a:moveTo>
                    <a:pt x="0" y="0"/>
                  </a:moveTo>
                  <a:lnTo>
                    <a:pt x="2775923" y="0"/>
                  </a:lnTo>
                  <a:lnTo>
                    <a:pt x="2775923" y="814041"/>
                  </a:lnTo>
                  <a:lnTo>
                    <a:pt x="0" y="814041"/>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2775923" cy="84261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093476" y="4350187"/>
            <a:ext cx="9312375" cy="1205041"/>
          </a:xfrm>
          <a:prstGeom prst="rect">
            <a:avLst/>
          </a:prstGeom>
        </p:spPr>
        <p:txBody>
          <a:bodyPr anchor="t" rtlCol="false" tIns="0" lIns="0" bIns="0" rIns="0">
            <a:spAutoFit/>
          </a:bodyPr>
          <a:lstStyle/>
          <a:p>
            <a:pPr algn="ctr">
              <a:lnSpc>
                <a:spcPts val="9852"/>
              </a:lnSpc>
            </a:pPr>
            <a:r>
              <a:rPr lang="en-US" sz="7037">
                <a:solidFill>
                  <a:srgbClr val="FFFFFF"/>
                </a:solidFill>
                <a:latin typeface="Canva Sans Bold"/>
              </a:rPr>
              <a:t>TOOL</a:t>
            </a:r>
          </a:p>
        </p:txBody>
      </p:sp>
      <p:sp>
        <p:nvSpPr>
          <p:cNvPr name="Freeform 7" id="7"/>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5015114">
            <a:off x="9740863" y="2343404"/>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1477215" y="0"/>
            <a:ext cx="3598457" cy="10515270"/>
            <a:chOff x="0" y="0"/>
            <a:chExt cx="947742" cy="2769454"/>
          </a:xfrm>
        </p:grpSpPr>
        <p:sp>
          <p:nvSpPr>
            <p:cNvPr name="Freeform 4" id="4"/>
            <p:cNvSpPr/>
            <p:nvPr/>
          </p:nvSpPr>
          <p:spPr>
            <a:xfrm flipH="false" flipV="false" rot="0">
              <a:off x="0" y="0"/>
              <a:ext cx="947742" cy="2769454"/>
            </a:xfrm>
            <a:custGeom>
              <a:avLst/>
              <a:gdLst/>
              <a:ahLst/>
              <a:cxnLst/>
              <a:rect r="r" b="b" t="t" l="l"/>
              <a:pathLst>
                <a:path h="2769454" w="947742">
                  <a:moveTo>
                    <a:pt x="0" y="0"/>
                  </a:moveTo>
                  <a:lnTo>
                    <a:pt x="947742" y="0"/>
                  </a:lnTo>
                  <a:lnTo>
                    <a:pt x="947742" y="2769454"/>
                  </a:lnTo>
                  <a:lnTo>
                    <a:pt x="0" y="2769454"/>
                  </a:lnTo>
                  <a:close/>
                </a:path>
              </a:pathLst>
            </a:custGeom>
            <a:solidFill>
              <a:srgbClr val="C23A97"/>
            </a:solidFill>
          </p:spPr>
        </p:sp>
        <p:sp>
          <p:nvSpPr>
            <p:cNvPr name="TextBox 5" id="5"/>
            <p:cNvSpPr txBox="true"/>
            <p:nvPr/>
          </p:nvSpPr>
          <p:spPr>
            <a:xfrm>
              <a:off x="0" y="-19050"/>
              <a:ext cx="947742" cy="2788504"/>
            </a:xfrm>
            <a:prstGeom prst="rect">
              <a:avLst/>
            </a:prstGeom>
          </p:spPr>
          <p:txBody>
            <a:bodyPr anchor="ctr" rtlCol="false" tIns="50800" lIns="50800" bIns="50800" rIns="50800"/>
            <a:lstStyle/>
            <a:p>
              <a:pPr algn="ctr">
                <a:lnSpc>
                  <a:spcPts val="2859"/>
                </a:lnSpc>
              </a:pPr>
            </a:p>
          </p:txBody>
        </p:sp>
      </p:grpSp>
      <p:sp>
        <p:nvSpPr>
          <p:cNvPr name="Freeform 6" id="6"/>
          <p:cNvSpPr/>
          <p:nvPr/>
        </p:nvSpPr>
        <p:spPr>
          <a:xfrm flipH="false" flipV="false" rot="0">
            <a:off x="9293587" y="7180182"/>
            <a:ext cx="7965713" cy="1269909"/>
          </a:xfrm>
          <a:custGeom>
            <a:avLst/>
            <a:gdLst/>
            <a:ahLst/>
            <a:cxnLst/>
            <a:rect r="r" b="b" t="t" l="l"/>
            <a:pathLst>
              <a:path h="1269909" w="7965713">
                <a:moveTo>
                  <a:pt x="0" y="0"/>
                </a:moveTo>
                <a:lnTo>
                  <a:pt x="7965713" y="0"/>
                </a:lnTo>
                <a:lnTo>
                  <a:pt x="7965713" y="1269909"/>
                </a:lnTo>
                <a:lnTo>
                  <a:pt x="0" y="1269909"/>
                </a:lnTo>
                <a:lnTo>
                  <a:pt x="0" y="0"/>
                </a:lnTo>
                <a:close/>
              </a:path>
            </a:pathLst>
          </a:custGeom>
          <a:blipFill>
            <a:blip r:embed="rId4"/>
            <a:stretch>
              <a:fillRect l="0" t="-23885" r="0" b="0"/>
            </a:stretch>
          </a:blipFill>
        </p:spPr>
      </p:sp>
      <p:grpSp>
        <p:nvGrpSpPr>
          <p:cNvPr name="Group 7" id="7"/>
          <p:cNvGrpSpPr>
            <a:grpSpLocks noChangeAspect="true"/>
          </p:cNvGrpSpPr>
          <p:nvPr/>
        </p:nvGrpSpPr>
        <p:grpSpPr>
          <a:xfrm rot="0">
            <a:off x="9293587" y="2911084"/>
            <a:ext cx="7965713" cy="4569037"/>
            <a:chOff x="0" y="0"/>
            <a:chExt cx="7981950" cy="4578350"/>
          </a:xfrm>
        </p:grpSpPr>
        <p:sp>
          <p:nvSpPr>
            <p:cNvPr name="Freeform 8" id="8"/>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name="Freeform 9" id="9"/>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969696"/>
            </a:solidFill>
          </p:spPr>
        </p:sp>
        <p:sp>
          <p:nvSpPr>
            <p:cNvPr name="Freeform 10" id="10"/>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727171"/>
            </a:solidFill>
          </p:spPr>
        </p:sp>
        <p:sp>
          <p:nvSpPr>
            <p:cNvPr name="Freeform 11" id="11"/>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727171"/>
            </a:solidFill>
          </p:spPr>
        </p:sp>
        <p:sp>
          <p:nvSpPr>
            <p:cNvPr name="Freeform 12" id="12"/>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12583" t="0" r="-12583" b="0"/>
              </a:stretch>
            </a:blipFill>
          </p:spPr>
        </p:sp>
      </p:grpSp>
      <p:sp>
        <p:nvSpPr>
          <p:cNvPr name="Freeform 13" id="13"/>
          <p:cNvSpPr/>
          <p:nvPr/>
        </p:nvSpPr>
        <p:spPr>
          <a:xfrm flipH="false" flipV="false" rot="0">
            <a:off x="9445987" y="7332582"/>
            <a:ext cx="7965713" cy="1269909"/>
          </a:xfrm>
          <a:custGeom>
            <a:avLst/>
            <a:gdLst/>
            <a:ahLst/>
            <a:cxnLst/>
            <a:rect r="r" b="b" t="t" l="l"/>
            <a:pathLst>
              <a:path h="1269909" w="7965713">
                <a:moveTo>
                  <a:pt x="0" y="0"/>
                </a:moveTo>
                <a:lnTo>
                  <a:pt x="7965713" y="0"/>
                </a:lnTo>
                <a:lnTo>
                  <a:pt x="7965713" y="1269909"/>
                </a:lnTo>
                <a:lnTo>
                  <a:pt x="0" y="1269909"/>
                </a:lnTo>
                <a:lnTo>
                  <a:pt x="0" y="0"/>
                </a:lnTo>
                <a:close/>
              </a:path>
            </a:pathLst>
          </a:custGeom>
          <a:blipFill>
            <a:blip r:embed="rId4"/>
            <a:stretch>
              <a:fillRect l="0" t="-23885" r="0" b="0"/>
            </a:stretch>
          </a:blipFill>
        </p:spPr>
      </p:sp>
      <p:grpSp>
        <p:nvGrpSpPr>
          <p:cNvPr name="Group 14" id="14"/>
          <p:cNvGrpSpPr/>
          <p:nvPr/>
        </p:nvGrpSpPr>
        <p:grpSpPr>
          <a:xfrm rot="0">
            <a:off x="152400" y="1285546"/>
            <a:ext cx="2171744" cy="1777937"/>
            <a:chOff x="0" y="0"/>
            <a:chExt cx="1451598" cy="1188377"/>
          </a:xfrm>
        </p:grpSpPr>
        <p:sp>
          <p:nvSpPr>
            <p:cNvPr name="Freeform 15" id="15"/>
            <p:cNvSpPr/>
            <p:nvPr/>
          </p:nvSpPr>
          <p:spPr>
            <a:xfrm flipH="false" flipV="false" rot="0">
              <a:off x="0" y="0"/>
              <a:ext cx="1451598" cy="1188377"/>
            </a:xfrm>
            <a:custGeom>
              <a:avLst/>
              <a:gdLst/>
              <a:ahLst/>
              <a:cxnLst/>
              <a:rect r="r" b="b" t="t" l="l"/>
              <a:pathLst>
                <a:path h="1188377" w="1451598">
                  <a:moveTo>
                    <a:pt x="0" y="0"/>
                  </a:moveTo>
                  <a:lnTo>
                    <a:pt x="1248398" y="0"/>
                  </a:lnTo>
                  <a:lnTo>
                    <a:pt x="1451598" y="594188"/>
                  </a:lnTo>
                  <a:lnTo>
                    <a:pt x="1248398" y="1188377"/>
                  </a:lnTo>
                  <a:lnTo>
                    <a:pt x="0" y="1188377"/>
                  </a:lnTo>
                  <a:lnTo>
                    <a:pt x="203200" y="594188"/>
                  </a:lnTo>
                  <a:lnTo>
                    <a:pt x="0" y="0"/>
                  </a:lnTo>
                  <a:close/>
                </a:path>
              </a:pathLst>
            </a:custGeom>
            <a:solidFill>
              <a:srgbClr val="C23A97"/>
            </a:solidFill>
            <a:ln cap="sq">
              <a:noFill/>
              <a:prstDash val="solid"/>
              <a:miter/>
            </a:ln>
          </p:spPr>
        </p:sp>
        <p:sp>
          <p:nvSpPr>
            <p:cNvPr name="TextBox 16" id="16"/>
            <p:cNvSpPr txBox="true"/>
            <p:nvPr/>
          </p:nvSpPr>
          <p:spPr>
            <a:xfrm>
              <a:off x="177800" y="-38100"/>
              <a:ext cx="1197598" cy="1226477"/>
            </a:xfrm>
            <a:prstGeom prst="rect">
              <a:avLst/>
            </a:prstGeom>
          </p:spPr>
          <p:txBody>
            <a:bodyPr anchor="ctr" rtlCol="false" tIns="50800" lIns="50800" bIns="50800" rIns="50800"/>
            <a:lstStyle/>
            <a:p>
              <a:pPr algn="ctr" marL="0" indent="0" lvl="0">
                <a:lnSpc>
                  <a:spcPts val="3079"/>
                </a:lnSpc>
                <a:spcBef>
                  <a:spcPct val="0"/>
                </a:spcBef>
              </a:pPr>
              <a:r>
                <a:rPr lang="en-US" sz="2199" strike="noStrike" u="none">
                  <a:solidFill>
                    <a:srgbClr val="000000"/>
                  </a:solidFill>
                  <a:latin typeface="Open Sans Bold"/>
                </a:rPr>
                <a:t>FRONT-END</a:t>
              </a:r>
            </a:p>
          </p:txBody>
        </p:sp>
      </p:grpSp>
      <p:grpSp>
        <p:nvGrpSpPr>
          <p:cNvPr name="Group 17" id="17"/>
          <p:cNvGrpSpPr/>
          <p:nvPr/>
        </p:nvGrpSpPr>
        <p:grpSpPr>
          <a:xfrm rot="0">
            <a:off x="97770" y="4247358"/>
            <a:ext cx="2169202" cy="1775856"/>
            <a:chOff x="0" y="0"/>
            <a:chExt cx="1451598" cy="1188377"/>
          </a:xfrm>
        </p:grpSpPr>
        <p:sp>
          <p:nvSpPr>
            <p:cNvPr name="Freeform 18" id="18"/>
            <p:cNvSpPr/>
            <p:nvPr/>
          </p:nvSpPr>
          <p:spPr>
            <a:xfrm flipH="false" flipV="false" rot="0">
              <a:off x="0" y="0"/>
              <a:ext cx="1451598" cy="1188377"/>
            </a:xfrm>
            <a:custGeom>
              <a:avLst/>
              <a:gdLst/>
              <a:ahLst/>
              <a:cxnLst/>
              <a:rect r="r" b="b" t="t" l="l"/>
              <a:pathLst>
                <a:path h="1188377" w="1451598">
                  <a:moveTo>
                    <a:pt x="0" y="0"/>
                  </a:moveTo>
                  <a:lnTo>
                    <a:pt x="1248398" y="0"/>
                  </a:lnTo>
                  <a:lnTo>
                    <a:pt x="1451598" y="594188"/>
                  </a:lnTo>
                  <a:lnTo>
                    <a:pt x="1248398" y="1188377"/>
                  </a:lnTo>
                  <a:lnTo>
                    <a:pt x="0" y="1188377"/>
                  </a:lnTo>
                  <a:lnTo>
                    <a:pt x="203200" y="594188"/>
                  </a:lnTo>
                  <a:lnTo>
                    <a:pt x="0" y="0"/>
                  </a:lnTo>
                  <a:close/>
                </a:path>
              </a:pathLst>
            </a:custGeom>
            <a:solidFill>
              <a:srgbClr val="C23A97"/>
            </a:solidFill>
          </p:spPr>
        </p:sp>
        <p:sp>
          <p:nvSpPr>
            <p:cNvPr name="TextBox 19" id="19"/>
            <p:cNvSpPr txBox="true"/>
            <p:nvPr/>
          </p:nvSpPr>
          <p:spPr>
            <a:xfrm>
              <a:off x="177800" y="-38100"/>
              <a:ext cx="1197598" cy="1226477"/>
            </a:xfrm>
            <a:prstGeom prst="rect">
              <a:avLst/>
            </a:prstGeom>
          </p:spPr>
          <p:txBody>
            <a:bodyPr anchor="ctr" rtlCol="false" tIns="50800" lIns="50800" bIns="50800" rIns="50800"/>
            <a:lstStyle/>
            <a:p>
              <a:pPr algn="ctr">
                <a:lnSpc>
                  <a:spcPts val="3079"/>
                </a:lnSpc>
              </a:pPr>
              <a:r>
                <a:rPr lang="en-US" sz="2199">
                  <a:solidFill>
                    <a:srgbClr val="000000"/>
                  </a:solidFill>
                  <a:latin typeface="Open Sans Bold"/>
                </a:rPr>
                <a:t>BACK-END</a:t>
              </a:r>
            </a:p>
          </p:txBody>
        </p:sp>
      </p:grpSp>
      <p:grpSp>
        <p:nvGrpSpPr>
          <p:cNvPr name="Group 20" id="20"/>
          <p:cNvGrpSpPr/>
          <p:nvPr/>
        </p:nvGrpSpPr>
        <p:grpSpPr>
          <a:xfrm rot="0">
            <a:off x="92916" y="7204314"/>
            <a:ext cx="2171744" cy="1777937"/>
            <a:chOff x="0" y="0"/>
            <a:chExt cx="1451598" cy="1188377"/>
          </a:xfrm>
        </p:grpSpPr>
        <p:sp>
          <p:nvSpPr>
            <p:cNvPr name="Freeform 21" id="21"/>
            <p:cNvSpPr/>
            <p:nvPr/>
          </p:nvSpPr>
          <p:spPr>
            <a:xfrm flipH="false" flipV="false" rot="0">
              <a:off x="0" y="0"/>
              <a:ext cx="1451598" cy="1188377"/>
            </a:xfrm>
            <a:custGeom>
              <a:avLst/>
              <a:gdLst/>
              <a:ahLst/>
              <a:cxnLst/>
              <a:rect r="r" b="b" t="t" l="l"/>
              <a:pathLst>
                <a:path h="1188377" w="1451598">
                  <a:moveTo>
                    <a:pt x="0" y="0"/>
                  </a:moveTo>
                  <a:lnTo>
                    <a:pt x="1248398" y="0"/>
                  </a:lnTo>
                  <a:lnTo>
                    <a:pt x="1451598" y="594188"/>
                  </a:lnTo>
                  <a:lnTo>
                    <a:pt x="1248398" y="1188377"/>
                  </a:lnTo>
                  <a:lnTo>
                    <a:pt x="0" y="1188377"/>
                  </a:lnTo>
                  <a:lnTo>
                    <a:pt x="203200" y="594188"/>
                  </a:lnTo>
                  <a:lnTo>
                    <a:pt x="0" y="0"/>
                  </a:lnTo>
                  <a:close/>
                </a:path>
              </a:pathLst>
            </a:custGeom>
            <a:solidFill>
              <a:srgbClr val="C23A97"/>
            </a:solidFill>
          </p:spPr>
        </p:sp>
        <p:sp>
          <p:nvSpPr>
            <p:cNvPr name="TextBox 22" id="22"/>
            <p:cNvSpPr txBox="true"/>
            <p:nvPr/>
          </p:nvSpPr>
          <p:spPr>
            <a:xfrm>
              <a:off x="177800" y="-38100"/>
              <a:ext cx="1197598" cy="1226477"/>
            </a:xfrm>
            <a:prstGeom prst="rect">
              <a:avLst/>
            </a:prstGeom>
          </p:spPr>
          <p:txBody>
            <a:bodyPr anchor="ctr" rtlCol="false" tIns="50800" lIns="50800" bIns="50800" rIns="50800"/>
            <a:lstStyle/>
            <a:p>
              <a:pPr algn="ctr">
                <a:lnSpc>
                  <a:spcPts val="3079"/>
                </a:lnSpc>
              </a:pPr>
              <a:r>
                <a:rPr lang="en-US" sz="2199">
                  <a:solidFill>
                    <a:srgbClr val="000000"/>
                  </a:solidFill>
                  <a:latin typeface="Open Sans Bold"/>
                </a:rPr>
                <a:t>ML</a:t>
              </a:r>
            </a:p>
          </p:txBody>
        </p:sp>
      </p:grpSp>
      <p:grpSp>
        <p:nvGrpSpPr>
          <p:cNvPr name="Group 23" id="23"/>
          <p:cNvGrpSpPr/>
          <p:nvPr/>
        </p:nvGrpSpPr>
        <p:grpSpPr>
          <a:xfrm rot="5400000">
            <a:off x="4830393" y="-1280186"/>
            <a:ext cx="1780712" cy="6912177"/>
            <a:chOff x="0" y="0"/>
            <a:chExt cx="404322" cy="1569452"/>
          </a:xfrm>
        </p:grpSpPr>
        <p:sp>
          <p:nvSpPr>
            <p:cNvPr name="Freeform 24" id="24"/>
            <p:cNvSpPr/>
            <p:nvPr/>
          </p:nvSpPr>
          <p:spPr>
            <a:xfrm flipH="false" flipV="false" rot="0">
              <a:off x="0" y="0"/>
              <a:ext cx="404322" cy="1569452"/>
            </a:xfrm>
            <a:custGeom>
              <a:avLst/>
              <a:gdLst/>
              <a:ahLst/>
              <a:cxnLst/>
              <a:rect r="r" b="b" t="t" l="l"/>
              <a:pathLst>
                <a:path h="1569452" w="404322">
                  <a:moveTo>
                    <a:pt x="404322" y="0"/>
                  </a:moveTo>
                  <a:lnTo>
                    <a:pt x="404322" y="1569452"/>
                  </a:lnTo>
                  <a:lnTo>
                    <a:pt x="202161" y="1442452"/>
                  </a:lnTo>
                  <a:lnTo>
                    <a:pt x="0" y="1569452"/>
                  </a:lnTo>
                  <a:lnTo>
                    <a:pt x="0" y="0"/>
                  </a:lnTo>
                  <a:lnTo>
                    <a:pt x="404322" y="0"/>
                  </a:lnTo>
                  <a:close/>
                </a:path>
              </a:pathLst>
            </a:custGeom>
            <a:solidFill>
              <a:srgbClr val="C23A97"/>
            </a:solidFill>
          </p:spPr>
        </p:sp>
        <p:sp>
          <p:nvSpPr>
            <p:cNvPr name="TextBox 25" id="25"/>
            <p:cNvSpPr txBox="true"/>
            <p:nvPr/>
          </p:nvSpPr>
          <p:spPr>
            <a:xfrm>
              <a:off x="0" y="-57150"/>
              <a:ext cx="404322" cy="1499602"/>
            </a:xfrm>
            <a:prstGeom prst="rect">
              <a:avLst/>
            </a:prstGeom>
          </p:spPr>
          <p:txBody>
            <a:bodyPr anchor="ctr" rtlCol="false" tIns="50800" lIns="50800" bIns="50800" rIns="50800"/>
            <a:lstStyle/>
            <a:p>
              <a:pPr algn="ctr">
                <a:lnSpc>
                  <a:spcPts val="3080"/>
                </a:lnSpc>
              </a:pPr>
            </a:p>
          </p:txBody>
        </p:sp>
      </p:grpSp>
      <p:grpSp>
        <p:nvGrpSpPr>
          <p:cNvPr name="Group 26" id="26"/>
          <p:cNvGrpSpPr/>
          <p:nvPr/>
        </p:nvGrpSpPr>
        <p:grpSpPr>
          <a:xfrm rot="5400000">
            <a:off x="4830393" y="1676770"/>
            <a:ext cx="1780712" cy="6912177"/>
            <a:chOff x="0" y="0"/>
            <a:chExt cx="404322" cy="1569452"/>
          </a:xfrm>
        </p:grpSpPr>
        <p:sp>
          <p:nvSpPr>
            <p:cNvPr name="Freeform 27" id="27"/>
            <p:cNvSpPr/>
            <p:nvPr/>
          </p:nvSpPr>
          <p:spPr>
            <a:xfrm flipH="false" flipV="false" rot="0">
              <a:off x="0" y="0"/>
              <a:ext cx="404322" cy="1569452"/>
            </a:xfrm>
            <a:custGeom>
              <a:avLst/>
              <a:gdLst/>
              <a:ahLst/>
              <a:cxnLst/>
              <a:rect r="r" b="b" t="t" l="l"/>
              <a:pathLst>
                <a:path h="1569452" w="404322">
                  <a:moveTo>
                    <a:pt x="404322" y="0"/>
                  </a:moveTo>
                  <a:lnTo>
                    <a:pt x="404322" y="1569452"/>
                  </a:lnTo>
                  <a:lnTo>
                    <a:pt x="202161" y="1442452"/>
                  </a:lnTo>
                  <a:lnTo>
                    <a:pt x="0" y="1569452"/>
                  </a:lnTo>
                  <a:lnTo>
                    <a:pt x="0" y="0"/>
                  </a:lnTo>
                  <a:lnTo>
                    <a:pt x="404322" y="0"/>
                  </a:lnTo>
                  <a:close/>
                </a:path>
              </a:pathLst>
            </a:custGeom>
            <a:solidFill>
              <a:srgbClr val="C23A97"/>
            </a:solidFill>
          </p:spPr>
        </p:sp>
        <p:sp>
          <p:nvSpPr>
            <p:cNvPr name="TextBox 28" id="28"/>
            <p:cNvSpPr txBox="true"/>
            <p:nvPr/>
          </p:nvSpPr>
          <p:spPr>
            <a:xfrm>
              <a:off x="0" y="-57150"/>
              <a:ext cx="404322" cy="1499602"/>
            </a:xfrm>
            <a:prstGeom prst="rect">
              <a:avLst/>
            </a:prstGeom>
          </p:spPr>
          <p:txBody>
            <a:bodyPr anchor="ctr" rtlCol="false" tIns="50800" lIns="50800" bIns="50800" rIns="50800"/>
            <a:lstStyle/>
            <a:p>
              <a:pPr algn="ctr">
                <a:lnSpc>
                  <a:spcPts val="3080"/>
                </a:lnSpc>
              </a:pPr>
            </a:p>
          </p:txBody>
        </p:sp>
      </p:grpSp>
      <p:grpSp>
        <p:nvGrpSpPr>
          <p:cNvPr name="Group 29" id="29"/>
          <p:cNvGrpSpPr/>
          <p:nvPr/>
        </p:nvGrpSpPr>
        <p:grpSpPr>
          <a:xfrm rot="5400000">
            <a:off x="4830393" y="4638582"/>
            <a:ext cx="1780712" cy="6912177"/>
            <a:chOff x="0" y="0"/>
            <a:chExt cx="404322" cy="1569452"/>
          </a:xfrm>
        </p:grpSpPr>
        <p:sp>
          <p:nvSpPr>
            <p:cNvPr name="Freeform 30" id="30"/>
            <p:cNvSpPr/>
            <p:nvPr/>
          </p:nvSpPr>
          <p:spPr>
            <a:xfrm flipH="false" flipV="false" rot="0">
              <a:off x="0" y="0"/>
              <a:ext cx="404322" cy="1569452"/>
            </a:xfrm>
            <a:custGeom>
              <a:avLst/>
              <a:gdLst/>
              <a:ahLst/>
              <a:cxnLst/>
              <a:rect r="r" b="b" t="t" l="l"/>
              <a:pathLst>
                <a:path h="1569452" w="404322">
                  <a:moveTo>
                    <a:pt x="404322" y="0"/>
                  </a:moveTo>
                  <a:lnTo>
                    <a:pt x="404322" y="1569452"/>
                  </a:lnTo>
                  <a:lnTo>
                    <a:pt x="202161" y="1442452"/>
                  </a:lnTo>
                  <a:lnTo>
                    <a:pt x="0" y="1569452"/>
                  </a:lnTo>
                  <a:lnTo>
                    <a:pt x="0" y="0"/>
                  </a:lnTo>
                  <a:lnTo>
                    <a:pt x="404322" y="0"/>
                  </a:lnTo>
                  <a:close/>
                </a:path>
              </a:pathLst>
            </a:custGeom>
            <a:solidFill>
              <a:srgbClr val="C23A97"/>
            </a:solidFill>
          </p:spPr>
        </p:sp>
        <p:sp>
          <p:nvSpPr>
            <p:cNvPr name="TextBox 31" id="31"/>
            <p:cNvSpPr txBox="true"/>
            <p:nvPr/>
          </p:nvSpPr>
          <p:spPr>
            <a:xfrm>
              <a:off x="0" y="-57150"/>
              <a:ext cx="404322" cy="1499602"/>
            </a:xfrm>
            <a:prstGeom prst="rect">
              <a:avLst/>
            </a:prstGeom>
          </p:spPr>
          <p:txBody>
            <a:bodyPr anchor="ctr" rtlCol="false" tIns="50800" lIns="50800" bIns="50800" rIns="50800"/>
            <a:lstStyle/>
            <a:p>
              <a:pPr algn="ctr">
                <a:lnSpc>
                  <a:spcPts val="3080"/>
                </a:lnSpc>
              </a:pPr>
            </a:p>
          </p:txBody>
        </p:sp>
      </p:grpSp>
      <p:sp>
        <p:nvSpPr>
          <p:cNvPr name="Freeform 32" id="32"/>
          <p:cNvSpPr/>
          <p:nvPr/>
        </p:nvSpPr>
        <p:spPr>
          <a:xfrm flipH="false" flipV="false" rot="0">
            <a:off x="3201071" y="1498902"/>
            <a:ext cx="960110" cy="1354001"/>
          </a:xfrm>
          <a:custGeom>
            <a:avLst/>
            <a:gdLst/>
            <a:ahLst/>
            <a:cxnLst/>
            <a:rect r="r" b="b" t="t" l="l"/>
            <a:pathLst>
              <a:path h="1354001" w="960110">
                <a:moveTo>
                  <a:pt x="0" y="0"/>
                </a:moveTo>
                <a:lnTo>
                  <a:pt x="960110" y="0"/>
                </a:lnTo>
                <a:lnTo>
                  <a:pt x="960110" y="1354001"/>
                </a:lnTo>
                <a:lnTo>
                  <a:pt x="0" y="135400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3" id="33"/>
          <p:cNvSpPr/>
          <p:nvPr/>
        </p:nvSpPr>
        <p:spPr>
          <a:xfrm flipH="false" flipV="false" rot="0">
            <a:off x="5037481" y="1468877"/>
            <a:ext cx="1000722" cy="1411275"/>
          </a:xfrm>
          <a:custGeom>
            <a:avLst/>
            <a:gdLst/>
            <a:ahLst/>
            <a:cxnLst/>
            <a:rect r="r" b="b" t="t" l="l"/>
            <a:pathLst>
              <a:path h="1411275" w="1000722">
                <a:moveTo>
                  <a:pt x="0" y="0"/>
                </a:moveTo>
                <a:lnTo>
                  <a:pt x="1000722" y="0"/>
                </a:lnTo>
                <a:lnTo>
                  <a:pt x="1000722" y="1411275"/>
                </a:lnTo>
                <a:lnTo>
                  <a:pt x="0" y="14112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34" id="34"/>
          <p:cNvSpPr/>
          <p:nvPr/>
        </p:nvSpPr>
        <p:spPr>
          <a:xfrm flipH="false" flipV="false" rot="0">
            <a:off x="6794537" y="1468877"/>
            <a:ext cx="1317074" cy="1354001"/>
          </a:xfrm>
          <a:custGeom>
            <a:avLst/>
            <a:gdLst/>
            <a:ahLst/>
            <a:cxnLst/>
            <a:rect r="r" b="b" t="t" l="l"/>
            <a:pathLst>
              <a:path h="1354001" w="1317074">
                <a:moveTo>
                  <a:pt x="0" y="0"/>
                </a:moveTo>
                <a:lnTo>
                  <a:pt x="1317074" y="0"/>
                </a:lnTo>
                <a:lnTo>
                  <a:pt x="1317074" y="1354002"/>
                </a:lnTo>
                <a:lnTo>
                  <a:pt x="0" y="135400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35" id="35"/>
          <p:cNvSpPr/>
          <p:nvPr/>
        </p:nvSpPr>
        <p:spPr>
          <a:xfrm flipH="false" flipV="false" rot="0">
            <a:off x="3201071" y="7413864"/>
            <a:ext cx="1408766" cy="1393398"/>
          </a:xfrm>
          <a:custGeom>
            <a:avLst/>
            <a:gdLst/>
            <a:ahLst/>
            <a:cxnLst/>
            <a:rect r="r" b="b" t="t" l="l"/>
            <a:pathLst>
              <a:path h="1393398" w="1408766">
                <a:moveTo>
                  <a:pt x="0" y="0"/>
                </a:moveTo>
                <a:lnTo>
                  <a:pt x="1408766" y="0"/>
                </a:lnTo>
                <a:lnTo>
                  <a:pt x="1408766" y="1393398"/>
                </a:lnTo>
                <a:lnTo>
                  <a:pt x="0" y="1393398"/>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36" id="36"/>
          <p:cNvSpPr/>
          <p:nvPr/>
        </p:nvSpPr>
        <p:spPr>
          <a:xfrm flipH="false" flipV="false" rot="0">
            <a:off x="6038203" y="7413864"/>
            <a:ext cx="1393398" cy="1393398"/>
          </a:xfrm>
          <a:custGeom>
            <a:avLst/>
            <a:gdLst/>
            <a:ahLst/>
            <a:cxnLst/>
            <a:rect r="r" b="b" t="t" l="l"/>
            <a:pathLst>
              <a:path h="1393398" w="1393398">
                <a:moveTo>
                  <a:pt x="0" y="0"/>
                </a:moveTo>
                <a:lnTo>
                  <a:pt x="1393398" y="0"/>
                </a:lnTo>
                <a:lnTo>
                  <a:pt x="1393398" y="1393398"/>
                </a:lnTo>
                <a:lnTo>
                  <a:pt x="0" y="139339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37" id="37"/>
          <p:cNvSpPr/>
          <p:nvPr/>
        </p:nvSpPr>
        <p:spPr>
          <a:xfrm flipH="false" flipV="false" rot="0">
            <a:off x="7030270" y="4375593"/>
            <a:ext cx="1544236" cy="1535813"/>
          </a:xfrm>
          <a:custGeom>
            <a:avLst/>
            <a:gdLst/>
            <a:ahLst/>
            <a:cxnLst/>
            <a:rect r="r" b="b" t="t" l="l"/>
            <a:pathLst>
              <a:path h="1535813" w="1544236">
                <a:moveTo>
                  <a:pt x="0" y="0"/>
                </a:moveTo>
                <a:lnTo>
                  <a:pt x="1544236" y="0"/>
                </a:lnTo>
                <a:lnTo>
                  <a:pt x="1544236" y="1535814"/>
                </a:lnTo>
                <a:lnTo>
                  <a:pt x="0" y="153581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38" id="38"/>
          <p:cNvSpPr/>
          <p:nvPr/>
        </p:nvSpPr>
        <p:spPr>
          <a:xfrm flipH="false" flipV="false" rot="0">
            <a:off x="2839376" y="4375593"/>
            <a:ext cx="3476519" cy="1536657"/>
          </a:xfrm>
          <a:custGeom>
            <a:avLst/>
            <a:gdLst/>
            <a:ahLst/>
            <a:cxnLst/>
            <a:rect r="r" b="b" t="t" l="l"/>
            <a:pathLst>
              <a:path h="1536657" w="3476519">
                <a:moveTo>
                  <a:pt x="0" y="0"/>
                </a:moveTo>
                <a:lnTo>
                  <a:pt x="3476519" y="0"/>
                </a:lnTo>
                <a:lnTo>
                  <a:pt x="3476519" y="1536658"/>
                </a:lnTo>
                <a:lnTo>
                  <a:pt x="0" y="1536658"/>
                </a:lnTo>
                <a:lnTo>
                  <a:pt x="0" y="0"/>
                </a:lnTo>
                <a:close/>
              </a:path>
            </a:pathLst>
          </a:custGeom>
          <a:blipFill>
            <a:blip r:embed="rId18"/>
            <a:stretch>
              <a:fillRect l="0" t="0" r="0" b="0"/>
            </a:stretch>
          </a:blipFill>
        </p:spPr>
      </p:sp>
      <p:sp>
        <p:nvSpPr>
          <p:cNvPr name="Freeform 39" id="39"/>
          <p:cNvSpPr/>
          <p:nvPr/>
        </p:nvSpPr>
        <p:spPr>
          <a:xfrm flipH="false" flipV="false" rot="0">
            <a:off x="2629898" y="4182401"/>
            <a:ext cx="4164639" cy="1840813"/>
          </a:xfrm>
          <a:custGeom>
            <a:avLst/>
            <a:gdLst/>
            <a:ahLst/>
            <a:cxnLst/>
            <a:rect r="r" b="b" t="t" l="l"/>
            <a:pathLst>
              <a:path h="1840813" w="4164639">
                <a:moveTo>
                  <a:pt x="0" y="0"/>
                </a:moveTo>
                <a:lnTo>
                  <a:pt x="4164639" y="0"/>
                </a:lnTo>
                <a:lnTo>
                  <a:pt x="4164639" y="1840813"/>
                </a:lnTo>
                <a:lnTo>
                  <a:pt x="0" y="1840813"/>
                </a:lnTo>
                <a:lnTo>
                  <a:pt x="0" y="0"/>
                </a:lnTo>
                <a:close/>
              </a:path>
            </a:pathLst>
          </a:custGeom>
          <a:blipFill>
            <a:blip r:embed="rId19"/>
            <a:stretch>
              <a:fillRect l="0" t="0" r="0" b="0"/>
            </a:stretch>
          </a:blipFill>
        </p:spPr>
      </p:sp>
      <p:sp>
        <p:nvSpPr>
          <p:cNvPr name="Freeform 40" id="40"/>
          <p:cNvSpPr/>
          <p:nvPr/>
        </p:nvSpPr>
        <p:spPr>
          <a:xfrm flipH="false" flipV="false" rot="0">
            <a:off x="14533898" y="104147"/>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20"/>
            <a:stretch>
              <a:fillRect l="0" t="-3913" r="0" b="-21023"/>
            </a:stretch>
          </a:blipFill>
          <a:ln cap="sq">
            <a:noFill/>
            <a:prstDash val="solid"/>
            <a:miter/>
          </a:ln>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3689800" y="3473976"/>
            <a:ext cx="10539831" cy="3090813"/>
            <a:chOff x="0" y="0"/>
            <a:chExt cx="2775923" cy="814041"/>
          </a:xfrm>
        </p:grpSpPr>
        <p:sp>
          <p:nvSpPr>
            <p:cNvPr name="Freeform 4" id="4"/>
            <p:cNvSpPr/>
            <p:nvPr/>
          </p:nvSpPr>
          <p:spPr>
            <a:xfrm flipH="false" flipV="false" rot="0">
              <a:off x="0" y="0"/>
              <a:ext cx="2775923" cy="814041"/>
            </a:xfrm>
            <a:custGeom>
              <a:avLst/>
              <a:gdLst/>
              <a:ahLst/>
              <a:cxnLst/>
              <a:rect r="r" b="b" t="t" l="l"/>
              <a:pathLst>
                <a:path h="814041" w="2775923">
                  <a:moveTo>
                    <a:pt x="0" y="0"/>
                  </a:moveTo>
                  <a:lnTo>
                    <a:pt x="2775923" y="0"/>
                  </a:lnTo>
                  <a:lnTo>
                    <a:pt x="2775923" y="814041"/>
                  </a:lnTo>
                  <a:lnTo>
                    <a:pt x="0" y="814041"/>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2775923" cy="84261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303528" y="4192559"/>
            <a:ext cx="9312375" cy="1205041"/>
          </a:xfrm>
          <a:prstGeom prst="rect">
            <a:avLst/>
          </a:prstGeom>
        </p:spPr>
        <p:txBody>
          <a:bodyPr anchor="t" rtlCol="false" tIns="0" lIns="0" bIns="0" rIns="0">
            <a:spAutoFit/>
          </a:bodyPr>
          <a:lstStyle/>
          <a:p>
            <a:pPr algn="ctr">
              <a:lnSpc>
                <a:spcPts val="9852"/>
              </a:lnSpc>
            </a:pPr>
            <a:r>
              <a:rPr lang="en-US" sz="7037">
                <a:solidFill>
                  <a:srgbClr val="FFFFFF"/>
                </a:solidFill>
                <a:latin typeface="Canva Sans Bold"/>
              </a:rPr>
              <a:t>DESIGN</a:t>
            </a:r>
          </a:p>
        </p:txBody>
      </p:sp>
      <p:sp>
        <p:nvSpPr>
          <p:cNvPr name="Freeform 7" id="7"/>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1037039" y="9906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3423498" y="2013911"/>
            <a:ext cx="10646090" cy="6259179"/>
          </a:xfrm>
          <a:custGeom>
            <a:avLst/>
            <a:gdLst/>
            <a:ahLst/>
            <a:cxnLst/>
            <a:rect r="r" b="b" t="t" l="l"/>
            <a:pathLst>
              <a:path h="6259179" w="10646090">
                <a:moveTo>
                  <a:pt x="0" y="0"/>
                </a:moveTo>
                <a:lnTo>
                  <a:pt x="10646090" y="0"/>
                </a:lnTo>
                <a:lnTo>
                  <a:pt x="10646090" y="6259178"/>
                </a:lnTo>
                <a:lnTo>
                  <a:pt x="0" y="6259178"/>
                </a:lnTo>
                <a:lnTo>
                  <a:pt x="0" y="0"/>
                </a:lnTo>
                <a:close/>
              </a:path>
            </a:pathLst>
          </a:custGeom>
          <a:blipFill>
            <a:blip r:embed="rId4"/>
            <a:stretch>
              <a:fillRect l="0" t="-326" r="-1537" b="-326"/>
            </a:stretch>
          </a:blipFill>
        </p:spPr>
      </p:sp>
      <p:sp>
        <p:nvSpPr>
          <p:cNvPr name="Freeform 5" id="5"/>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1037039" y="9906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1028700" y="2013911"/>
            <a:ext cx="9540743" cy="6259179"/>
          </a:xfrm>
          <a:custGeom>
            <a:avLst/>
            <a:gdLst/>
            <a:ahLst/>
            <a:cxnLst/>
            <a:rect r="r" b="b" t="t" l="l"/>
            <a:pathLst>
              <a:path h="6259179" w="9540743">
                <a:moveTo>
                  <a:pt x="0" y="0"/>
                </a:moveTo>
                <a:lnTo>
                  <a:pt x="9540743" y="0"/>
                </a:lnTo>
                <a:lnTo>
                  <a:pt x="9540743" y="6259178"/>
                </a:lnTo>
                <a:lnTo>
                  <a:pt x="0" y="6259178"/>
                </a:lnTo>
                <a:lnTo>
                  <a:pt x="0" y="0"/>
                </a:lnTo>
                <a:close/>
              </a:path>
            </a:pathLst>
          </a:custGeom>
          <a:blipFill>
            <a:blip r:embed="rId4"/>
            <a:stretch>
              <a:fillRect l="-4901" t="0" r="-7664" b="0"/>
            </a:stretch>
          </a:blipFill>
        </p:spPr>
      </p:sp>
      <p:sp>
        <p:nvSpPr>
          <p:cNvPr name="Freeform 5" id="5"/>
          <p:cNvSpPr/>
          <p:nvPr/>
        </p:nvSpPr>
        <p:spPr>
          <a:xfrm flipH="false" flipV="false" rot="0">
            <a:off x="11754781" y="1619837"/>
            <a:ext cx="5504519" cy="7047327"/>
          </a:xfrm>
          <a:custGeom>
            <a:avLst/>
            <a:gdLst/>
            <a:ahLst/>
            <a:cxnLst/>
            <a:rect r="r" b="b" t="t" l="l"/>
            <a:pathLst>
              <a:path h="7047327" w="5504519">
                <a:moveTo>
                  <a:pt x="0" y="0"/>
                </a:moveTo>
                <a:lnTo>
                  <a:pt x="5504519" y="0"/>
                </a:lnTo>
                <a:lnTo>
                  <a:pt x="5504519" y="7047326"/>
                </a:lnTo>
                <a:lnTo>
                  <a:pt x="0" y="7047326"/>
                </a:lnTo>
                <a:lnTo>
                  <a:pt x="0" y="0"/>
                </a:lnTo>
                <a:close/>
              </a:path>
            </a:pathLst>
          </a:custGeom>
          <a:blipFill>
            <a:blip r:embed="rId5"/>
            <a:stretch>
              <a:fillRect l="0" t="0" r="0" b="0"/>
            </a:stretch>
          </a:blipFill>
        </p:spPr>
      </p:sp>
      <p:sp>
        <p:nvSpPr>
          <p:cNvPr name="Freeform 6" id="6"/>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6"/>
            <a:stretch>
              <a:fillRect l="0" t="-3913" r="0" b="-21023"/>
            </a:stretch>
          </a:blipFill>
          <a:ln cap="sq">
            <a:noFill/>
            <a:prstDash val="solid"/>
            <a:miter/>
          </a:ln>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1037039" y="9906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3154854" y="2585589"/>
            <a:ext cx="12530617" cy="5668146"/>
          </a:xfrm>
          <a:custGeom>
            <a:avLst/>
            <a:gdLst/>
            <a:ahLst/>
            <a:cxnLst/>
            <a:rect r="r" b="b" t="t" l="l"/>
            <a:pathLst>
              <a:path h="5668146" w="12530617">
                <a:moveTo>
                  <a:pt x="0" y="0"/>
                </a:moveTo>
                <a:lnTo>
                  <a:pt x="12530617" y="0"/>
                </a:lnTo>
                <a:lnTo>
                  <a:pt x="12530617" y="5668147"/>
                </a:lnTo>
                <a:lnTo>
                  <a:pt x="0" y="5668147"/>
                </a:lnTo>
                <a:lnTo>
                  <a:pt x="0" y="0"/>
                </a:lnTo>
                <a:close/>
              </a:path>
            </a:pathLst>
          </a:custGeom>
          <a:blipFill>
            <a:blip r:embed="rId4"/>
            <a:stretch>
              <a:fillRect l="0" t="0" r="0" b="0"/>
            </a:stretch>
          </a:blipFill>
        </p:spPr>
      </p:sp>
      <p:sp>
        <p:nvSpPr>
          <p:cNvPr name="Freeform 5" id="5"/>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1037039" y="9906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2878692" y="3574847"/>
            <a:ext cx="12530617" cy="3827712"/>
          </a:xfrm>
          <a:custGeom>
            <a:avLst/>
            <a:gdLst/>
            <a:ahLst/>
            <a:cxnLst/>
            <a:rect r="r" b="b" t="t" l="l"/>
            <a:pathLst>
              <a:path h="3827712" w="12530617">
                <a:moveTo>
                  <a:pt x="0" y="0"/>
                </a:moveTo>
                <a:lnTo>
                  <a:pt x="12530616" y="0"/>
                </a:lnTo>
                <a:lnTo>
                  <a:pt x="12530616" y="3827712"/>
                </a:lnTo>
                <a:lnTo>
                  <a:pt x="0" y="3827712"/>
                </a:lnTo>
                <a:lnTo>
                  <a:pt x="0" y="0"/>
                </a:lnTo>
                <a:close/>
              </a:path>
            </a:pathLst>
          </a:custGeom>
          <a:blipFill>
            <a:blip r:embed="rId4"/>
            <a:stretch>
              <a:fillRect l="0" t="0" r="0" b="0"/>
            </a:stretch>
          </a:blipFill>
        </p:spPr>
      </p:sp>
      <p:sp>
        <p:nvSpPr>
          <p:cNvPr name="TextBox 5" id="5"/>
          <p:cNvSpPr txBox="true"/>
          <p:nvPr/>
        </p:nvSpPr>
        <p:spPr>
          <a:xfrm rot="0">
            <a:off x="7313492" y="1959450"/>
            <a:ext cx="2970609" cy="920115"/>
          </a:xfrm>
          <a:prstGeom prst="rect">
            <a:avLst/>
          </a:prstGeom>
        </p:spPr>
        <p:txBody>
          <a:bodyPr anchor="t" rtlCol="false" tIns="0" lIns="0" bIns="0" rIns="0">
            <a:spAutoFit/>
          </a:bodyPr>
          <a:lstStyle/>
          <a:p>
            <a:pPr algn="ctr">
              <a:lnSpc>
                <a:spcPts val="7559"/>
              </a:lnSpc>
            </a:pPr>
            <a:r>
              <a:rPr lang="en-US" sz="5399" u="sng">
                <a:solidFill>
                  <a:srgbClr val="C23A97"/>
                </a:solidFill>
                <a:latin typeface="Canva Sans Bold"/>
              </a:rPr>
              <a:t>SCHEMA</a:t>
            </a:r>
          </a:p>
        </p:txBody>
      </p:sp>
      <p:sp>
        <p:nvSpPr>
          <p:cNvPr name="Freeform 6" id="6"/>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32408">
            <a:off x="-2209541" y="4065394"/>
            <a:ext cx="20865141" cy="12443211"/>
          </a:xfrm>
          <a:custGeom>
            <a:avLst/>
            <a:gdLst/>
            <a:ahLst/>
            <a:cxnLst/>
            <a:rect r="r" b="b" t="t" l="l"/>
            <a:pathLst>
              <a:path h="12443211" w="20865141">
                <a:moveTo>
                  <a:pt x="0" y="0"/>
                </a:moveTo>
                <a:lnTo>
                  <a:pt x="20865141" y="0"/>
                </a:lnTo>
                <a:lnTo>
                  <a:pt x="20865141" y="12443212"/>
                </a:lnTo>
                <a:lnTo>
                  <a:pt x="0" y="1244321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64438" y="1483909"/>
            <a:ext cx="17359124" cy="7774391"/>
            <a:chOff x="0" y="0"/>
            <a:chExt cx="4750775" cy="2127664"/>
          </a:xfrm>
        </p:grpSpPr>
        <p:sp>
          <p:nvSpPr>
            <p:cNvPr name="Freeform 4" id="4"/>
            <p:cNvSpPr/>
            <p:nvPr/>
          </p:nvSpPr>
          <p:spPr>
            <a:xfrm flipH="false" flipV="false" rot="0">
              <a:off x="0" y="0"/>
              <a:ext cx="4750776" cy="2127664"/>
            </a:xfrm>
            <a:custGeom>
              <a:avLst/>
              <a:gdLst/>
              <a:ahLst/>
              <a:cxnLst/>
              <a:rect r="r" b="b" t="t" l="l"/>
              <a:pathLst>
                <a:path h="2127664" w="4750776">
                  <a:moveTo>
                    <a:pt x="0" y="0"/>
                  </a:moveTo>
                  <a:lnTo>
                    <a:pt x="4750776" y="0"/>
                  </a:lnTo>
                  <a:lnTo>
                    <a:pt x="4750776" y="2127664"/>
                  </a:lnTo>
                  <a:lnTo>
                    <a:pt x="0" y="2127664"/>
                  </a:lnTo>
                  <a:close/>
                </a:path>
              </a:pathLst>
            </a:custGeom>
            <a:gradFill rotWithShape="true">
              <a:gsLst>
                <a:gs pos="0">
                  <a:srgbClr val="B34593">
                    <a:alpha val="100000"/>
                  </a:srgbClr>
                </a:gs>
                <a:gs pos="100000">
                  <a:srgbClr val="151F52">
                    <a:alpha val="100000"/>
                  </a:srgbClr>
                </a:gs>
              </a:gsLst>
              <a:lin ang="5400000"/>
            </a:gradFill>
          </p:spPr>
        </p:sp>
        <p:sp>
          <p:nvSpPr>
            <p:cNvPr name="TextBox 5" id="5"/>
            <p:cNvSpPr txBox="true"/>
            <p:nvPr/>
          </p:nvSpPr>
          <p:spPr>
            <a:xfrm>
              <a:off x="0" y="-38100"/>
              <a:ext cx="4750775" cy="2165764"/>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5706417" y="671810"/>
            <a:ext cx="6138732" cy="837605"/>
          </a:xfrm>
          <a:prstGeom prst="rect">
            <a:avLst/>
          </a:prstGeom>
        </p:spPr>
        <p:txBody>
          <a:bodyPr anchor="t" rtlCol="false" tIns="0" lIns="0" bIns="0" rIns="0">
            <a:spAutoFit/>
          </a:bodyPr>
          <a:lstStyle/>
          <a:p>
            <a:pPr algn="ctr">
              <a:lnSpc>
                <a:spcPts val="6351"/>
              </a:lnSpc>
            </a:pPr>
            <a:r>
              <a:rPr lang="en-US" sz="6351">
                <a:solidFill>
                  <a:srgbClr val="000000"/>
                </a:solidFill>
                <a:latin typeface="Open Sauce Medium"/>
              </a:rPr>
              <a:t>SUPERVISOR</a:t>
            </a:r>
          </a:p>
        </p:txBody>
      </p:sp>
      <p:sp>
        <p:nvSpPr>
          <p:cNvPr name="TextBox 7" id="7"/>
          <p:cNvSpPr txBox="true"/>
          <p:nvPr/>
        </p:nvSpPr>
        <p:spPr>
          <a:xfrm rot="0">
            <a:off x="813241" y="1683590"/>
            <a:ext cx="16446059" cy="273494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prof/ Amira Idress </a:t>
            </a:r>
          </a:p>
          <a:p>
            <a:pPr algn="ctr">
              <a:lnSpc>
                <a:spcPts val="7279"/>
              </a:lnSpc>
            </a:pPr>
            <a:r>
              <a:rPr lang="en-US" sz="5199">
                <a:solidFill>
                  <a:srgbClr val="FFFFFF"/>
                </a:solidFill>
                <a:latin typeface="Canva Sans Bold"/>
              </a:rPr>
              <a:t>Faculty of Computers and Information, Menoufia University</a:t>
            </a:r>
          </a:p>
        </p:txBody>
      </p:sp>
      <p:sp>
        <p:nvSpPr>
          <p:cNvPr name="TextBox 8" id="8"/>
          <p:cNvSpPr txBox="true"/>
          <p:nvPr/>
        </p:nvSpPr>
        <p:spPr>
          <a:xfrm rot="0">
            <a:off x="1180089" y="5301360"/>
            <a:ext cx="16193768" cy="2734945"/>
          </a:xfrm>
          <a:prstGeom prst="rect">
            <a:avLst/>
          </a:prstGeom>
        </p:spPr>
        <p:txBody>
          <a:bodyPr anchor="t" rtlCol="false" tIns="0" lIns="0" bIns="0" rIns="0">
            <a:spAutoFit/>
          </a:bodyPr>
          <a:lstStyle/>
          <a:p>
            <a:pPr algn="ctr">
              <a:lnSpc>
                <a:spcPts val="7279"/>
              </a:lnSpc>
            </a:pPr>
            <a:r>
              <a:rPr lang="en-US" sz="5199">
                <a:solidFill>
                  <a:srgbClr val="FFFFFF"/>
                </a:solidFill>
                <a:latin typeface="Canva Sans Bold"/>
              </a:rPr>
              <a:t>ENG / Smah Essam </a:t>
            </a:r>
          </a:p>
          <a:p>
            <a:pPr algn="ctr">
              <a:lnSpc>
                <a:spcPts val="7279"/>
              </a:lnSpc>
            </a:pPr>
            <a:r>
              <a:rPr lang="en-US" sz="5199">
                <a:solidFill>
                  <a:srgbClr val="FFFFFF"/>
                </a:solidFill>
                <a:latin typeface="Canva Sans Bold"/>
              </a:rPr>
              <a:t>Teaching assistant at the Faculty of Computers and Information (eelu) </a:t>
            </a:r>
          </a:p>
        </p:txBody>
      </p:sp>
      <p:sp>
        <p:nvSpPr>
          <p:cNvPr name="Freeform 9" id="9"/>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4"/>
            <a:stretch>
              <a:fillRect l="0" t="-3913" r="0" b="-21023"/>
            </a:stretch>
          </a:blipFill>
          <a:ln cap="sq">
            <a:noFill/>
            <a:prstDash val="solid"/>
            <a:miter/>
          </a:ln>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1037039" y="9906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5004721" y="2639632"/>
            <a:ext cx="8278558" cy="6388548"/>
          </a:xfrm>
          <a:custGeom>
            <a:avLst/>
            <a:gdLst/>
            <a:ahLst/>
            <a:cxnLst/>
            <a:rect r="r" b="b" t="t" l="l"/>
            <a:pathLst>
              <a:path h="6388548" w="8278558">
                <a:moveTo>
                  <a:pt x="0" y="0"/>
                </a:moveTo>
                <a:lnTo>
                  <a:pt x="8278558" y="0"/>
                </a:lnTo>
                <a:lnTo>
                  <a:pt x="8278558" y="6388548"/>
                </a:lnTo>
                <a:lnTo>
                  <a:pt x="0" y="6388548"/>
                </a:lnTo>
                <a:lnTo>
                  <a:pt x="0" y="0"/>
                </a:lnTo>
                <a:close/>
              </a:path>
            </a:pathLst>
          </a:custGeom>
          <a:blipFill>
            <a:blip r:embed="rId4"/>
            <a:stretch>
              <a:fillRect l="0" t="0" r="0" b="0"/>
            </a:stretch>
          </a:blipFill>
        </p:spPr>
      </p:sp>
      <p:sp>
        <p:nvSpPr>
          <p:cNvPr name="TextBox 5" id="5"/>
          <p:cNvSpPr txBox="true"/>
          <p:nvPr/>
        </p:nvSpPr>
        <p:spPr>
          <a:xfrm rot="0">
            <a:off x="4511573" y="1234970"/>
            <a:ext cx="8620476" cy="887095"/>
          </a:xfrm>
          <a:prstGeom prst="rect">
            <a:avLst/>
          </a:prstGeom>
        </p:spPr>
        <p:txBody>
          <a:bodyPr anchor="t" rtlCol="false" tIns="0" lIns="0" bIns="0" rIns="0">
            <a:spAutoFit/>
          </a:bodyPr>
          <a:lstStyle/>
          <a:p>
            <a:pPr algn="ctr">
              <a:lnSpc>
                <a:spcPts val="7279"/>
              </a:lnSpc>
            </a:pPr>
            <a:r>
              <a:rPr lang="en-US" sz="5199" u="sng">
                <a:solidFill>
                  <a:srgbClr val="C23A97"/>
                </a:solidFill>
                <a:latin typeface="Canva Sans Bold"/>
              </a:rPr>
              <a:t>ERD</a:t>
            </a:r>
          </a:p>
        </p:txBody>
      </p:sp>
      <p:sp>
        <p:nvSpPr>
          <p:cNvPr name="Freeform 6" id="6"/>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1037039" y="9906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5524327" y="2444205"/>
            <a:ext cx="6733049" cy="6814095"/>
          </a:xfrm>
          <a:custGeom>
            <a:avLst/>
            <a:gdLst/>
            <a:ahLst/>
            <a:cxnLst/>
            <a:rect r="r" b="b" t="t" l="l"/>
            <a:pathLst>
              <a:path h="6814095" w="6733049">
                <a:moveTo>
                  <a:pt x="0" y="0"/>
                </a:moveTo>
                <a:lnTo>
                  <a:pt x="6733048" y="0"/>
                </a:lnTo>
                <a:lnTo>
                  <a:pt x="6733048" y="6814095"/>
                </a:lnTo>
                <a:lnTo>
                  <a:pt x="0" y="6814095"/>
                </a:lnTo>
                <a:lnTo>
                  <a:pt x="0" y="0"/>
                </a:lnTo>
                <a:close/>
              </a:path>
            </a:pathLst>
          </a:custGeom>
          <a:blipFill>
            <a:blip r:embed="rId4"/>
            <a:stretch>
              <a:fillRect l="0" t="0" r="0" b="0"/>
            </a:stretch>
          </a:blipFill>
        </p:spPr>
      </p:sp>
      <p:sp>
        <p:nvSpPr>
          <p:cNvPr name="TextBox 5" id="5"/>
          <p:cNvSpPr txBox="true"/>
          <p:nvPr/>
        </p:nvSpPr>
        <p:spPr>
          <a:xfrm rot="0">
            <a:off x="4707666" y="1318282"/>
            <a:ext cx="8366370" cy="903605"/>
          </a:xfrm>
          <a:prstGeom prst="rect">
            <a:avLst/>
          </a:prstGeom>
        </p:spPr>
        <p:txBody>
          <a:bodyPr anchor="t" rtlCol="false" tIns="0" lIns="0" bIns="0" rIns="0">
            <a:spAutoFit/>
          </a:bodyPr>
          <a:lstStyle/>
          <a:p>
            <a:pPr algn="ctr">
              <a:lnSpc>
                <a:spcPts val="7419"/>
              </a:lnSpc>
            </a:pPr>
            <a:r>
              <a:rPr lang="en-US" sz="5299" u="sng">
                <a:solidFill>
                  <a:srgbClr val="C23A97"/>
                </a:solidFill>
                <a:latin typeface="Canva Sans Bold"/>
              </a:rPr>
              <a:t>USECASE DAIGRAM</a:t>
            </a:r>
          </a:p>
        </p:txBody>
      </p:sp>
      <p:sp>
        <p:nvSpPr>
          <p:cNvPr name="Freeform 6" id="6"/>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3358426" y="1186215"/>
            <a:ext cx="12838151"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3740299" y="3010271"/>
            <a:ext cx="10807402" cy="6248029"/>
          </a:xfrm>
          <a:custGeom>
            <a:avLst/>
            <a:gdLst/>
            <a:ahLst/>
            <a:cxnLst/>
            <a:rect r="r" b="b" t="t" l="l"/>
            <a:pathLst>
              <a:path h="6248029" w="10807402">
                <a:moveTo>
                  <a:pt x="0" y="0"/>
                </a:moveTo>
                <a:lnTo>
                  <a:pt x="10807402" y="0"/>
                </a:lnTo>
                <a:lnTo>
                  <a:pt x="10807402" y="6248029"/>
                </a:lnTo>
                <a:lnTo>
                  <a:pt x="0" y="6248029"/>
                </a:lnTo>
                <a:lnTo>
                  <a:pt x="0" y="0"/>
                </a:lnTo>
                <a:close/>
              </a:path>
            </a:pathLst>
          </a:custGeom>
          <a:blipFill>
            <a:blip r:embed="rId4"/>
            <a:stretch>
              <a:fillRect l="0" t="0" r="0" b="0"/>
            </a:stretch>
          </a:blipFill>
        </p:spPr>
      </p:sp>
      <p:sp>
        <p:nvSpPr>
          <p:cNvPr name="TextBox 5" id="5"/>
          <p:cNvSpPr txBox="true"/>
          <p:nvPr/>
        </p:nvSpPr>
        <p:spPr>
          <a:xfrm rot="0">
            <a:off x="5182041" y="1722164"/>
            <a:ext cx="7003375" cy="887095"/>
          </a:xfrm>
          <a:prstGeom prst="rect">
            <a:avLst/>
          </a:prstGeom>
        </p:spPr>
        <p:txBody>
          <a:bodyPr anchor="t" rtlCol="false" tIns="0" lIns="0" bIns="0" rIns="0">
            <a:spAutoFit/>
          </a:bodyPr>
          <a:lstStyle/>
          <a:p>
            <a:pPr algn="ctr">
              <a:lnSpc>
                <a:spcPts val="7279"/>
              </a:lnSpc>
            </a:pPr>
            <a:r>
              <a:rPr lang="en-US" sz="5199" u="sng">
                <a:solidFill>
                  <a:srgbClr val="C23A97"/>
                </a:solidFill>
                <a:latin typeface="Canva Sans Bold"/>
              </a:rPr>
              <a:t>SEQUANCE DIAGRAM</a:t>
            </a:r>
          </a:p>
        </p:txBody>
      </p:sp>
      <p:sp>
        <p:nvSpPr>
          <p:cNvPr name="Freeform 6" id="6"/>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14299743" y="990600"/>
            <a:ext cx="11589549"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5033248" y="2757978"/>
            <a:ext cx="7469566" cy="6796236"/>
          </a:xfrm>
          <a:custGeom>
            <a:avLst/>
            <a:gdLst/>
            <a:ahLst/>
            <a:cxnLst/>
            <a:rect r="r" b="b" t="t" l="l"/>
            <a:pathLst>
              <a:path h="6796236" w="7469566">
                <a:moveTo>
                  <a:pt x="0" y="0"/>
                </a:moveTo>
                <a:lnTo>
                  <a:pt x="7469567" y="0"/>
                </a:lnTo>
                <a:lnTo>
                  <a:pt x="7469567" y="6796236"/>
                </a:lnTo>
                <a:lnTo>
                  <a:pt x="0" y="6796236"/>
                </a:lnTo>
                <a:lnTo>
                  <a:pt x="0" y="0"/>
                </a:lnTo>
                <a:close/>
              </a:path>
            </a:pathLst>
          </a:custGeom>
          <a:blipFill>
            <a:blip r:embed="rId4"/>
            <a:stretch>
              <a:fillRect l="0" t="0" r="0" b="0"/>
            </a:stretch>
          </a:blipFill>
        </p:spPr>
      </p:sp>
      <p:sp>
        <p:nvSpPr>
          <p:cNvPr name="TextBox 5" id="5"/>
          <p:cNvSpPr txBox="true"/>
          <p:nvPr/>
        </p:nvSpPr>
        <p:spPr>
          <a:xfrm rot="0">
            <a:off x="4657280" y="550605"/>
            <a:ext cx="8221503" cy="1811020"/>
          </a:xfrm>
          <a:prstGeom prst="rect">
            <a:avLst/>
          </a:prstGeom>
        </p:spPr>
        <p:txBody>
          <a:bodyPr anchor="t" rtlCol="false" tIns="0" lIns="0" bIns="0" rIns="0">
            <a:spAutoFit/>
          </a:bodyPr>
          <a:lstStyle/>
          <a:p>
            <a:pPr algn="ctr">
              <a:lnSpc>
                <a:spcPts val="7279"/>
              </a:lnSpc>
            </a:pPr>
            <a:r>
              <a:rPr lang="en-US" sz="5199" u="sng">
                <a:solidFill>
                  <a:srgbClr val="C23A97"/>
                </a:solidFill>
                <a:latin typeface="Canva Sans Bold"/>
              </a:rPr>
              <a:t>ACTIVITY DIAGRAM</a:t>
            </a:r>
          </a:p>
          <a:p>
            <a:pPr algn="ctr">
              <a:lnSpc>
                <a:spcPts val="7279"/>
              </a:lnSpc>
            </a:pPr>
            <a:r>
              <a:rPr lang="en-US" sz="5199" u="sng">
                <a:solidFill>
                  <a:srgbClr val="C23A97"/>
                </a:solidFill>
                <a:latin typeface="Canva Sans Bold"/>
              </a:rPr>
              <a:t>admin</a:t>
            </a:r>
          </a:p>
        </p:txBody>
      </p:sp>
      <p:sp>
        <p:nvSpPr>
          <p:cNvPr name="Freeform 6" id="6"/>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8287111" y="8107501"/>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a:off x="13857948" y="1136067"/>
            <a:ext cx="12009170"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5033248" y="2361625"/>
            <a:ext cx="8221503" cy="6757048"/>
          </a:xfrm>
          <a:custGeom>
            <a:avLst/>
            <a:gdLst/>
            <a:ahLst/>
            <a:cxnLst/>
            <a:rect r="r" b="b" t="t" l="l"/>
            <a:pathLst>
              <a:path h="6757048" w="8221503">
                <a:moveTo>
                  <a:pt x="0" y="0"/>
                </a:moveTo>
                <a:lnTo>
                  <a:pt x="8221504" y="0"/>
                </a:lnTo>
                <a:lnTo>
                  <a:pt x="8221504" y="6757048"/>
                </a:lnTo>
                <a:lnTo>
                  <a:pt x="0" y="6757048"/>
                </a:lnTo>
                <a:lnTo>
                  <a:pt x="0" y="0"/>
                </a:lnTo>
                <a:close/>
              </a:path>
            </a:pathLst>
          </a:custGeom>
          <a:blipFill>
            <a:blip r:embed="rId4"/>
            <a:stretch>
              <a:fillRect l="0" t="0" r="0" b="0"/>
            </a:stretch>
          </a:blipFill>
        </p:spPr>
      </p:sp>
      <p:sp>
        <p:nvSpPr>
          <p:cNvPr name="TextBox 5" id="5"/>
          <p:cNvSpPr txBox="true"/>
          <p:nvPr/>
        </p:nvSpPr>
        <p:spPr>
          <a:xfrm rot="0">
            <a:off x="4657280" y="550605"/>
            <a:ext cx="8221503" cy="1811020"/>
          </a:xfrm>
          <a:prstGeom prst="rect">
            <a:avLst/>
          </a:prstGeom>
        </p:spPr>
        <p:txBody>
          <a:bodyPr anchor="t" rtlCol="false" tIns="0" lIns="0" bIns="0" rIns="0">
            <a:spAutoFit/>
          </a:bodyPr>
          <a:lstStyle/>
          <a:p>
            <a:pPr algn="ctr">
              <a:lnSpc>
                <a:spcPts val="7279"/>
              </a:lnSpc>
            </a:pPr>
            <a:r>
              <a:rPr lang="en-US" sz="5199" u="sng">
                <a:solidFill>
                  <a:srgbClr val="C23A97"/>
                </a:solidFill>
                <a:latin typeface="Canva Sans Bold"/>
              </a:rPr>
              <a:t>ACTIVITY DIAGRAM</a:t>
            </a:r>
          </a:p>
          <a:p>
            <a:pPr algn="ctr">
              <a:lnSpc>
                <a:spcPts val="7279"/>
              </a:lnSpc>
            </a:pPr>
            <a:r>
              <a:rPr lang="en-US" sz="5199" u="sng">
                <a:solidFill>
                  <a:srgbClr val="C23A97"/>
                </a:solidFill>
                <a:latin typeface="Canva Sans Bold"/>
              </a:rPr>
              <a:t>user</a:t>
            </a:r>
          </a:p>
        </p:txBody>
      </p:sp>
      <p:sp>
        <p:nvSpPr>
          <p:cNvPr name="Freeform 6" id="6"/>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1037039" y="9906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6398327" y="2503799"/>
            <a:ext cx="5077102" cy="7048472"/>
          </a:xfrm>
          <a:custGeom>
            <a:avLst/>
            <a:gdLst/>
            <a:ahLst/>
            <a:cxnLst/>
            <a:rect r="r" b="b" t="t" l="l"/>
            <a:pathLst>
              <a:path h="7048472" w="5077102">
                <a:moveTo>
                  <a:pt x="0" y="0"/>
                </a:moveTo>
                <a:lnTo>
                  <a:pt x="5077102" y="0"/>
                </a:lnTo>
                <a:lnTo>
                  <a:pt x="5077102" y="7048472"/>
                </a:lnTo>
                <a:lnTo>
                  <a:pt x="0" y="7048472"/>
                </a:lnTo>
                <a:lnTo>
                  <a:pt x="0" y="0"/>
                </a:lnTo>
                <a:close/>
              </a:path>
            </a:pathLst>
          </a:custGeom>
          <a:blipFill>
            <a:blip r:embed="rId4"/>
            <a:stretch>
              <a:fillRect l="0" t="0" r="0" b="0"/>
            </a:stretch>
          </a:blipFill>
        </p:spPr>
      </p:sp>
      <p:sp>
        <p:nvSpPr>
          <p:cNvPr name="TextBox 5" id="5"/>
          <p:cNvSpPr txBox="true"/>
          <p:nvPr/>
        </p:nvSpPr>
        <p:spPr>
          <a:xfrm rot="0">
            <a:off x="4826127" y="1273804"/>
            <a:ext cx="8221503" cy="887095"/>
          </a:xfrm>
          <a:prstGeom prst="rect">
            <a:avLst/>
          </a:prstGeom>
        </p:spPr>
        <p:txBody>
          <a:bodyPr anchor="t" rtlCol="false" tIns="0" lIns="0" bIns="0" rIns="0">
            <a:spAutoFit/>
          </a:bodyPr>
          <a:lstStyle/>
          <a:p>
            <a:pPr algn="ctr">
              <a:lnSpc>
                <a:spcPts val="7279"/>
              </a:lnSpc>
            </a:pPr>
            <a:r>
              <a:rPr lang="en-US" sz="5199" u="sng">
                <a:solidFill>
                  <a:srgbClr val="C23A97"/>
                </a:solidFill>
                <a:latin typeface="Canva Sans Bold"/>
              </a:rPr>
              <a:t>DATA FOLOW DAIGRAM</a:t>
            </a:r>
          </a:p>
        </p:txBody>
      </p:sp>
      <p:sp>
        <p:nvSpPr>
          <p:cNvPr name="Freeform 6" id="6"/>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1037039" y="9906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2878692" y="2831788"/>
            <a:ext cx="12530617" cy="5129721"/>
          </a:xfrm>
          <a:custGeom>
            <a:avLst/>
            <a:gdLst/>
            <a:ahLst/>
            <a:cxnLst/>
            <a:rect r="r" b="b" t="t" l="l"/>
            <a:pathLst>
              <a:path h="5129721" w="12530617">
                <a:moveTo>
                  <a:pt x="0" y="0"/>
                </a:moveTo>
                <a:lnTo>
                  <a:pt x="12530616" y="0"/>
                </a:lnTo>
                <a:lnTo>
                  <a:pt x="12530616" y="5129722"/>
                </a:lnTo>
                <a:lnTo>
                  <a:pt x="0" y="5129722"/>
                </a:lnTo>
                <a:lnTo>
                  <a:pt x="0" y="0"/>
                </a:lnTo>
                <a:close/>
              </a:path>
            </a:pathLst>
          </a:custGeom>
          <a:blipFill>
            <a:blip r:embed="rId4"/>
            <a:stretch>
              <a:fillRect l="0" t="0" r="0" b="0"/>
            </a:stretch>
          </a:blipFill>
        </p:spPr>
      </p:sp>
      <p:sp>
        <p:nvSpPr>
          <p:cNvPr name="TextBox 5" id="5"/>
          <p:cNvSpPr txBox="true"/>
          <p:nvPr/>
        </p:nvSpPr>
        <p:spPr>
          <a:xfrm rot="0">
            <a:off x="4826127" y="1273804"/>
            <a:ext cx="8221503" cy="887095"/>
          </a:xfrm>
          <a:prstGeom prst="rect">
            <a:avLst/>
          </a:prstGeom>
        </p:spPr>
        <p:txBody>
          <a:bodyPr anchor="t" rtlCol="false" tIns="0" lIns="0" bIns="0" rIns="0">
            <a:spAutoFit/>
          </a:bodyPr>
          <a:lstStyle/>
          <a:p>
            <a:pPr algn="ctr">
              <a:lnSpc>
                <a:spcPts val="7279"/>
              </a:lnSpc>
            </a:pPr>
            <a:r>
              <a:rPr lang="en-US" sz="5199" u="sng">
                <a:solidFill>
                  <a:srgbClr val="C23A97"/>
                </a:solidFill>
                <a:latin typeface="Canva Sans Bold"/>
              </a:rPr>
              <a:t>CLASS DAIGRAM</a:t>
            </a:r>
          </a:p>
        </p:txBody>
      </p:sp>
      <p:sp>
        <p:nvSpPr>
          <p:cNvPr name="Freeform 6" id="6"/>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1175121" y="1066800"/>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2997579" y="3397973"/>
            <a:ext cx="11602435" cy="4873023"/>
          </a:xfrm>
          <a:custGeom>
            <a:avLst/>
            <a:gdLst/>
            <a:ahLst/>
            <a:cxnLst/>
            <a:rect r="r" b="b" t="t" l="l"/>
            <a:pathLst>
              <a:path h="4873023" w="11602435">
                <a:moveTo>
                  <a:pt x="0" y="0"/>
                </a:moveTo>
                <a:lnTo>
                  <a:pt x="11602436" y="0"/>
                </a:lnTo>
                <a:lnTo>
                  <a:pt x="11602436" y="4873023"/>
                </a:lnTo>
                <a:lnTo>
                  <a:pt x="0" y="4873023"/>
                </a:lnTo>
                <a:lnTo>
                  <a:pt x="0" y="0"/>
                </a:lnTo>
                <a:close/>
              </a:path>
            </a:pathLst>
          </a:custGeom>
          <a:blipFill>
            <a:blip r:embed="rId4"/>
            <a:stretch>
              <a:fillRect l="0" t="0" r="0" b="0"/>
            </a:stretch>
          </a:blipFill>
        </p:spPr>
      </p:sp>
      <p:sp>
        <p:nvSpPr>
          <p:cNvPr name="TextBox 5" id="5"/>
          <p:cNvSpPr txBox="true"/>
          <p:nvPr/>
        </p:nvSpPr>
        <p:spPr>
          <a:xfrm rot="0">
            <a:off x="4688045" y="1941354"/>
            <a:ext cx="8221503" cy="887095"/>
          </a:xfrm>
          <a:prstGeom prst="rect">
            <a:avLst/>
          </a:prstGeom>
        </p:spPr>
        <p:txBody>
          <a:bodyPr anchor="t" rtlCol="false" tIns="0" lIns="0" bIns="0" rIns="0">
            <a:spAutoFit/>
          </a:bodyPr>
          <a:lstStyle/>
          <a:p>
            <a:pPr algn="ctr">
              <a:lnSpc>
                <a:spcPts val="7279"/>
              </a:lnSpc>
            </a:pPr>
            <a:r>
              <a:rPr lang="en-US" sz="5199" u="sng">
                <a:solidFill>
                  <a:srgbClr val="C23A97"/>
                </a:solidFill>
                <a:latin typeface="Canva Sans Bold"/>
              </a:rPr>
              <a:t>Context Diagram</a:t>
            </a:r>
          </a:p>
        </p:txBody>
      </p:sp>
      <p:sp>
        <p:nvSpPr>
          <p:cNvPr name="Freeform 6" id="6"/>
          <p:cNvSpPr/>
          <p:nvPr/>
        </p:nvSpPr>
        <p:spPr>
          <a:xfrm flipH="false" flipV="false" rot="0">
            <a:off x="14249530" y="0"/>
            <a:ext cx="3754102" cy="924553"/>
          </a:xfrm>
          <a:custGeom>
            <a:avLst/>
            <a:gdLst/>
            <a:ahLst/>
            <a:cxnLst/>
            <a:rect r="r" b="b" t="t" l="l"/>
            <a:pathLst>
              <a:path h="924553" w="3754102">
                <a:moveTo>
                  <a:pt x="0" y="0"/>
                </a:moveTo>
                <a:lnTo>
                  <a:pt x="3754102" y="0"/>
                </a:lnTo>
                <a:lnTo>
                  <a:pt x="3754102" y="924553"/>
                </a:lnTo>
                <a:lnTo>
                  <a:pt x="0" y="924553"/>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950948">
            <a:off x="-2669950" y="6007972"/>
            <a:ext cx="20843800" cy="12430485"/>
          </a:xfrm>
          <a:custGeom>
            <a:avLst/>
            <a:gdLst/>
            <a:ahLst/>
            <a:cxnLst/>
            <a:rect r="r" b="b" t="t" l="l"/>
            <a:pathLst>
              <a:path h="12430485" w="20843800">
                <a:moveTo>
                  <a:pt x="0" y="0"/>
                </a:moveTo>
                <a:lnTo>
                  <a:pt x="20843800" y="0"/>
                </a:lnTo>
                <a:lnTo>
                  <a:pt x="20843800" y="12430485"/>
                </a:lnTo>
                <a:lnTo>
                  <a:pt x="0" y="124304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flipH="true" flipV="true">
            <a:off x="11083066" y="1427857"/>
            <a:ext cx="15156557" cy="0"/>
          </a:xfrm>
          <a:prstGeom prst="line">
            <a:avLst/>
          </a:prstGeom>
          <a:ln cap="flat" w="76200">
            <a:solidFill>
              <a:srgbClr val="C23A97"/>
            </a:solidFill>
            <a:prstDash val="solid"/>
            <a:headEnd type="none" len="sm" w="sm"/>
            <a:tailEnd type="none" len="sm" w="sm"/>
          </a:ln>
        </p:spPr>
      </p:sp>
      <p:sp>
        <p:nvSpPr>
          <p:cNvPr name="Freeform 4" id="4"/>
          <p:cNvSpPr/>
          <p:nvPr/>
        </p:nvSpPr>
        <p:spPr>
          <a:xfrm flipH="false" flipV="false" rot="0">
            <a:off x="3345667" y="3425954"/>
            <a:ext cx="11596665" cy="3435092"/>
          </a:xfrm>
          <a:custGeom>
            <a:avLst/>
            <a:gdLst/>
            <a:ahLst/>
            <a:cxnLst/>
            <a:rect r="r" b="b" t="t" l="l"/>
            <a:pathLst>
              <a:path h="3435092" w="11596665">
                <a:moveTo>
                  <a:pt x="0" y="0"/>
                </a:moveTo>
                <a:lnTo>
                  <a:pt x="11596666" y="0"/>
                </a:lnTo>
                <a:lnTo>
                  <a:pt x="11596666" y="3435092"/>
                </a:lnTo>
                <a:lnTo>
                  <a:pt x="0" y="3435092"/>
                </a:lnTo>
                <a:lnTo>
                  <a:pt x="0" y="0"/>
                </a:lnTo>
                <a:close/>
              </a:path>
            </a:pathLst>
          </a:custGeom>
          <a:blipFill>
            <a:blip r:embed="rId4"/>
            <a:stretch>
              <a:fillRect l="0" t="0" r="0" b="0"/>
            </a:stretch>
          </a:blipFill>
        </p:spPr>
      </p:sp>
      <p:sp>
        <p:nvSpPr>
          <p:cNvPr name="Freeform 5" id="5"/>
          <p:cNvSpPr/>
          <p:nvPr/>
        </p:nvSpPr>
        <p:spPr>
          <a:xfrm flipH="false" flipV="false" rot="0">
            <a:off x="13605479" y="224044"/>
            <a:ext cx="4121990" cy="1015156"/>
          </a:xfrm>
          <a:custGeom>
            <a:avLst/>
            <a:gdLst/>
            <a:ahLst/>
            <a:cxnLst/>
            <a:rect r="r" b="b" t="t" l="l"/>
            <a:pathLst>
              <a:path h="1015156" w="4121990">
                <a:moveTo>
                  <a:pt x="0" y="0"/>
                </a:moveTo>
                <a:lnTo>
                  <a:pt x="4121990" y="0"/>
                </a:lnTo>
                <a:lnTo>
                  <a:pt x="4121990" y="1015156"/>
                </a:lnTo>
                <a:lnTo>
                  <a:pt x="0" y="1015156"/>
                </a:lnTo>
                <a:lnTo>
                  <a:pt x="0" y="0"/>
                </a:lnTo>
                <a:close/>
              </a:path>
            </a:pathLst>
          </a:custGeom>
          <a:blipFill>
            <a:blip r:embed="rId5"/>
            <a:stretch>
              <a:fillRect l="0" t="-3913" r="0" b="-21023"/>
            </a:stretch>
          </a:blipFill>
          <a:ln cap="sq">
            <a:noFill/>
            <a:prstDash val="solid"/>
            <a:miter/>
          </a:ln>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3689800" y="3473976"/>
            <a:ext cx="10539831" cy="3090813"/>
            <a:chOff x="0" y="0"/>
            <a:chExt cx="2775923" cy="814041"/>
          </a:xfrm>
        </p:grpSpPr>
        <p:sp>
          <p:nvSpPr>
            <p:cNvPr name="Freeform 4" id="4"/>
            <p:cNvSpPr/>
            <p:nvPr/>
          </p:nvSpPr>
          <p:spPr>
            <a:xfrm flipH="false" flipV="false" rot="0">
              <a:off x="0" y="0"/>
              <a:ext cx="2775923" cy="814041"/>
            </a:xfrm>
            <a:custGeom>
              <a:avLst/>
              <a:gdLst/>
              <a:ahLst/>
              <a:cxnLst/>
              <a:rect r="r" b="b" t="t" l="l"/>
              <a:pathLst>
                <a:path h="814041" w="2775923">
                  <a:moveTo>
                    <a:pt x="0" y="0"/>
                  </a:moveTo>
                  <a:lnTo>
                    <a:pt x="2775923" y="0"/>
                  </a:lnTo>
                  <a:lnTo>
                    <a:pt x="2775923" y="814041"/>
                  </a:lnTo>
                  <a:lnTo>
                    <a:pt x="0" y="814041"/>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2775923" cy="84261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116490" y="3724962"/>
            <a:ext cx="9312375" cy="2455490"/>
          </a:xfrm>
          <a:prstGeom prst="rect">
            <a:avLst/>
          </a:prstGeom>
        </p:spPr>
        <p:txBody>
          <a:bodyPr anchor="t" rtlCol="false" tIns="0" lIns="0" bIns="0" rIns="0">
            <a:spAutoFit/>
          </a:bodyPr>
          <a:lstStyle/>
          <a:p>
            <a:pPr algn="ctr">
              <a:lnSpc>
                <a:spcPts val="9852"/>
              </a:lnSpc>
            </a:pPr>
            <a:r>
              <a:rPr lang="en-US" sz="7037">
                <a:solidFill>
                  <a:srgbClr val="FFFFFF"/>
                </a:solidFill>
                <a:latin typeface="Canva Sans Bold"/>
              </a:rPr>
              <a:t>Project Expected Output</a:t>
            </a:r>
          </a:p>
        </p:txBody>
      </p:sp>
      <p:sp>
        <p:nvSpPr>
          <p:cNvPr name="Freeform 7" id="7"/>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53356" t="-19866" r="-347" b="-33836"/>
            </a:stretch>
          </a:blipFill>
        </p:spPr>
      </p:sp>
      <p:sp>
        <p:nvSpPr>
          <p:cNvPr name="AutoShape 3" id="3"/>
          <p:cNvSpPr/>
          <p:nvPr/>
        </p:nvSpPr>
        <p:spPr>
          <a:xfrm flipH="true">
            <a:off x="3838666" y="3231054"/>
            <a:ext cx="10610668" cy="53684"/>
          </a:xfrm>
          <a:prstGeom prst="line">
            <a:avLst/>
          </a:prstGeom>
          <a:ln cap="flat" w="76200">
            <a:solidFill>
              <a:srgbClr val="F5F5F5"/>
            </a:solidFill>
            <a:prstDash val="solid"/>
            <a:headEnd type="none" len="sm" w="sm"/>
            <a:tailEnd type="none" len="sm" w="sm"/>
          </a:ln>
        </p:spPr>
      </p:sp>
      <p:sp>
        <p:nvSpPr>
          <p:cNvPr name="TextBox 4" id="4"/>
          <p:cNvSpPr txBox="true"/>
          <p:nvPr/>
        </p:nvSpPr>
        <p:spPr>
          <a:xfrm rot="0">
            <a:off x="3713044" y="768125"/>
            <a:ext cx="10610702" cy="774700"/>
          </a:xfrm>
          <a:prstGeom prst="rect">
            <a:avLst/>
          </a:prstGeom>
        </p:spPr>
        <p:txBody>
          <a:bodyPr anchor="t" rtlCol="false" tIns="0" lIns="0" bIns="0" rIns="0">
            <a:spAutoFit/>
          </a:bodyPr>
          <a:lstStyle/>
          <a:p>
            <a:pPr algn="ctr">
              <a:lnSpc>
                <a:spcPts val="6049"/>
              </a:lnSpc>
            </a:pPr>
            <a:r>
              <a:rPr lang="en-US" sz="5499" spc="175">
                <a:solidFill>
                  <a:srgbClr val="FFFFFF"/>
                </a:solidFill>
                <a:latin typeface="Days"/>
              </a:rPr>
              <a:t>Table of</a:t>
            </a:r>
          </a:p>
        </p:txBody>
      </p:sp>
      <p:sp>
        <p:nvSpPr>
          <p:cNvPr name="TextBox 5" id="5"/>
          <p:cNvSpPr txBox="true"/>
          <p:nvPr/>
        </p:nvSpPr>
        <p:spPr>
          <a:xfrm rot="0">
            <a:off x="3713044" y="442138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INTRODUCTION</a:t>
            </a:r>
          </a:p>
        </p:txBody>
      </p:sp>
      <p:sp>
        <p:nvSpPr>
          <p:cNvPr name="TextBox 6" id="6"/>
          <p:cNvSpPr txBox="true"/>
          <p:nvPr/>
        </p:nvSpPr>
        <p:spPr>
          <a:xfrm rot="0">
            <a:off x="3628807" y="368478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01</a:t>
            </a:r>
          </a:p>
        </p:txBody>
      </p:sp>
      <p:sp>
        <p:nvSpPr>
          <p:cNvPr name="TextBox 7" id="7"/>
          <p:cNvSpPr txBox="true"/>
          <p:nvPr/>
        </p:nvSpPr>
        <p:spPr>
          <a:xfrm rot="0">
            <a:off x="6494264" y="3820614"/>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02</a:t>
            </a:r>
          </a:p>
        </p:txBody>
      </p:sp>
      <p:sp>
        <p:nvSpPr>
          <p:cNvPr name="TextBox 8" id="8"/>
          <p:cNvSpPr txBox="true"/>
          <p:nvPr/>
        </p:nvSpPr>
        <p:spPr>
          <a:xfrm rot="0">
            <a:off x="9359882" y="391924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03</a:t>
            </a:r>
          </a:p>
        </p:txBody>
      </p:sp>
      <p:sp>
        <p:nvSpPr>
          <p:cNvPr name="TextBox 9" id="9"/>
          <p:cNvSpPr txBox="true"/>
          <p:nvPr/>
        </p:nvSpPr>
        <p:spPr>
          <a:xfrm rot="0">
            <a:off x="12311226" y="3919248"/>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04</a:t>
            </a:r>
          </a:p>
        </p:txBody>
      </p:sp>
      <p:sp>
        <p:nvSpPr>
          <p:cNvPr name="TextBox 10" id="10"/>
          <p:cNvSpPr txBox="true"/>
          <p:nvPr/>
        </p:nvSpPr>
        <p:spPr>
          <a:xfrm rot="0">
            <a:off x="6663063" y="4655848"/>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PEOBLEM STATMENT</a:t>
            </a:r>
          </a:p>
        </p:txBody>
      </p:sp>
      <p:sp>
        <p:nvSpPr>
          <p:cNvPr name="TextBox 11" id="11"/>
          <p:cNvSpPr txBox="true"/>
          <p:nvPr/>
        </p:nvSpPr>
        <p:spPr>
          <a:xfrm rot="0">
            <a:off x="9528355" y="4693041"/>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PROBLEM SLUOTION</a:t>
            </a:r>
          </a:p>
        </p:txBody>
      </p:sp>
      <p:sp>
        <p:nvSpPr>
          <p:cNvPr name="TextBox 12" id="12"/>
          <p:cNvSpPr txBox="true"/>
          <p:nvPr/>
        </p:nvSpPr>
        <p:spPr>
          <a:xfrm rot="0">
            <a:off x="12562122" y="4655848"/>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SITE MAP</a:t>
            </a:r>
          </a:p>
        </p:txBody>
      </p:sp>
      <p:sp>
        <p:nvSpPr>
          <p:cNvPr name="TextBox 13" id="13"/>
          <p:cNvSpPr txBox="true"/>
          <p:nvPr/>
        </p:nvSpPr>
        <p:spPr>
          <a:xfrm rot="0">
            <a:off x="3797280" y="6545844"/>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SIMILAR</a:t>
            </a:r>
          </a:p>
        </p:txBody>
      </p:sp>
      <p:sp>
        <p:nvSpPr>
          <p:cNvPr name="TextBox 14" id="14"/>
          <p:cNvSpPr txBox="true"/>
          <p:nvPr/>
        </p:nvSpPr>
        <p:spPr>
          <a:xfrm rot="0">
            <a:off x="3628646" y="5664972"/>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05</a:t>
            </a:r>
          </a:p>
        </p:txBody>
      </p:sp>
      <p:sp>
        <p:nvSpPr>
          <p:cNvPr name="TextBox 15" id="15"/>
          <p:cNvSpPr txBox="true"/>
          <p:nvPr/>
        </p:nvSpPr>
        <p:spPr>
          <a:xfrm rot="0">
            <a:off x="6494264" y="5664972"/>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06</a:t>
            </a:r>
          </a:p>
        </p:txBody>
      </p:sp>
      <p:sp>
        <p:nvSpPr>
          <p:cNvPr name="TextBox 16" id="16"/>
          <p:cNvSpPr txBox="true"/>
          <p:nvPr/>
        </p:nvSpPr>
        <p:spPr>
          <a:xfrm rot="0">
            <a:off x="9443957" y="5809244"/>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07</a:t>
            </a:r>
          </a:p>
        </p:txBody>
      </p:sp>
      <p:sp>
        <p:nvSpPr>
          <p:cNvPr name="TextBox 17" id="17"/>
          <p:cNvSpPr txBox="true"/>
          <p:nvPr/>
        </p:nvSpPr>
        <p:spPr>
          <a:xfrm rot="0">
            <a:off x="12311226" y="5760222"/>
            <a:ext cx="2265543" cy="784225"/>
          </a:xfrm>
          <a:prstGeom prst="rect">
            <a:avLst/>
          </a:prstGeom>
        </p:spPr>
        <p:txBody>
          <a:bodyPr anchor="t" rtlCol="false" tIns="0" lIns="0" bIns="0" rIns="0">
            <a:spAutoFit/>
          </a:bodyPr>
          <a:lstStyle/>
          <a:p>
            <a:pPr algn="ctr">
              <a:lnSpc>
                <a:spcPts val="6049"/>
              </a:lnSpc>
            </a:pPr>
            <a:r>
              <a:rPr lang="en-US" sz="5499" spc="175">
                <a:solidFill>
                  <a:srgbClr val="FFFFFF"/>
                </a:solidFill>
                <a:latin typeface="Open Sauce Medium"/>
              </a:rPr>
              <a:t>08</a:t>
            </a:r>
          </a:p>
        </p:txBody>
      </p:sp>
      <p:sp>
        <p:nvSpPr>
          <p:cNvPr name="TextBox 18" id="18"/>
          <p:cNvSpPr txBox="true"/>
          <p:nvPr/>
        </p:nvSpPr>
        <p:spPr>
          <a:xfrm rot="0">
            <a:off x="6578500" y="6496822"/>
            <a:ext cx="2097071" cy="98602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Expected benefits</a:t>
            </a:r>
          </a:p>
          <a:p>
            <a:pPr algn="ctr">
              <a:lnSpc>
                <a:spcPts val="2646"/>
              </a:lnSpc>
            </a:pPr>
            <a:r>
              <a:rPr lang="en-US" sz="1800">
                <a:solidFill>
                  <a:srgbClr val="FFFFFF"/>
                </a:solidFill>
                <a:latin typeface="Open Sauce Light"/>
              </a:rPr>
              <a:t>from the site</a:t>
            </a:r>
          </a:p>
          <a:p>
            <a:pPr algn="ctr">
              <a:lnSpc>
                <a:spcPts val="2646"/>
              </a:lnSpc>
            </a:pPr>
          </a:p>
        </p:txBody>
      </p:sp>
      <p:sp>
        <p:nvSpPr>
          <p:cNvPr name="TextBox 19" id="19"/>
          <p:cNvSpPr txBox="true"/>
          <p:nvPr/>
        </p:nvSpPr>
        <p:spPr>
          <a:xfrm rot="0">
            <a:off x="9528355" y="6583944"/>
            <a:ext cx="2097071" cy="319278"/>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REQUIRMENT</a:t>
            </a:r>
          </a:p>
        </p:txBody>
      </p:sp>
      <p:sp>
        <p:nvSpPr>
          <p:cNvPr name="TextBox 20" id="20"/>
          <p:cNvSpPr txBox="true"/>
          <p:nvPr/>
        </p:nvSpPr>
        <p:spPr>
          <a:xfrm rot="0">
            <a:off x="12395462" y="6553083"/>
            <a:ext cx="2097071" cy="652653"/>
          </a:xfrm>
          <a:prstGeom prst="rect">
            <a:avLst/>
          </a:prstGeom>
        </p:spPr>
        <p:txBody>
          <a:bodyPr anchor="t" rtlCol="false" tIns="0" lIns="0" bIns="0" rIns="0">
            <a:spAutoFit/>
          </a:bodyPr>
          <a:lstStyle/>
          <a:p>
            <a:pPr algn="ctr">
              <a:lnSpc>
                <a:spcPts val="2646"/>
              </a:lnSpc>
            </a:pPr>
            <a:r>
              <a:rPr lang="en-US" sz="1800">
                <a:solidFill>
                  <a:srgbClr val="FFFFFF"/>
                </a:solidFill>
                <a:latin typeface="Open Sauce Light"/>
              </a:rPr>
              <a:t>SYSTEM MATHEDOLGY</a:t>
            </a:r>
            <a:r>
              <a:rPr lang="en-US" sz="1800">
                <a:solidFill>
                  <a:srgbClr val="FFFFFF"/>
                </a:solidFill>
                <a:latin typeface="Open Sauce Light"/>
              </a:rPr>
              <a:t> </a:t>
            </a:r>
          </a:p>
        </p:txBody>
      </p:sp>
      <p:sp>
        <p:nvSpPr>
          <p:cNvPr name="TextBox 21" id="21"/>
          <p:cNvSpPr txBox="true"/>
          <p:nvPr/>
        </p:nvSpPr>
        <p:spPr>
          <a:xfrm rot="0">
            <a:off x="3838649" y="1790820"/>
            <a:ext cx="10610702" cy="1088390"/>
          </a:xfrm>
          <a:prstGeom prst="rect">
            <a:avLst/>
          </a:prstGeom>
        </p:spPr>
        <p:txBody>
          <a:bodyPr anchor="t" rtlCol="false" tIns="0" lIns="0" bIns="0" rIns="0">
            <a:spAutoFit/>
          </a:bodyPr>
          <a:lstStyle/>
          <a:p>
            <a:pPr algn="ctr">
              <a:lnSpc>
                <a:spcPts val="8470"/>
              </a:lnSpc>
            </a:pPr>
            <a:r>
              <a:rPr lang="en-US" sz="7700" spc="2194">
                <a:solidFill>
                  <a:srgbClr val="FFFFFF"/>
                </a:solidFill>
                <a:latin typeface="Open Sauce Medium"/>
              </a:rPr>
              <a:t>CONTENTS</a:t>
            </a:r>
          </a:p>
        </p:txBody>
      </p:sp>
      <p:sp>
        <p:nvSpPr>
          <p:cNvPr name="TextBox 22" id="22"/>
          <p:cNvSpPr txBox="true"/>
          <p:nvPr/>
        </p:nvSpPr>
        <p:spPr>
          <a:xfrm rot="0">
            <a:off x="4233776" y="7387600"/>
            <a:ext cx="887135" cy="887095"/>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Canva Sans Bold"/>
              </a:rPr>
              <a:t>09</a:t>
            </a:r>
          </a:p>
        </p:txBody>
      </p:sp>
      <p:sp>
        <p:nvSpPr>
          <p:cNvPr name="TextBox 23" id="23"/>
          <p:cNvSpPr txBox="true"/>
          <p:nvPr/>
        </p:nvSpPr>
        <p:spPr>
          <a:xfrm rot="0">
            <a:off x="4451183" y="8388995"/>
            <a:ext cx="620792" cy="297180"/>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TOOL</a:t>
            </a:r>
          </a:p>
        </p:txBody>
      </p:sp>
      <p:sp>
        <p:nvSpPr>
          <p:cNvPr name="TextBox 24" id="24"/>
          <p:cNvSpPr txBox="true"/>
          <p:nvPr/>
        </p:nvSpPr>
        <p:spPr>
          <a:xfrm rot="0">
            <a:off x="7279818" y="7387600"/>
            <a:ext cx="808673" cy="887095"/>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Canva Sans Bold"/>
              </a:rPr>
              <a:t>10</a:t>
            </a:r>
          </a:p>
        </p:txBody>
      </p:sp>
      <p:sp>
        <p:nvSpPr>
          <p:cNvPr name="TextBox 25" id="25"/>
          <p:cNvSpPr txBox="true"/>
          <p:nvPr/>
        </p:nvSpPr>
        <p:spPr>
          <a:xfrm rot="0">
            <a:off x="7279818" y="8388995"/>
            <a:ext cx="863560" cy="297180"/>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DESIGN</a:t>
            </a:r>
          </a:p>
        </p:txBody>
      </p:sp>
      <p:sp>
        <p:nvSpPr>
          <p:cNvPr name="TextBox 26" id="26"/>
          <p:cNvSpPr txBox="true"/>
          <p:nvPr/>
        </p:nvSpPr>
        <p:spPr>
          <a:xfrm rot="0">
            <a:off x="10228930" y="7360422"/>
            <a:ext cx="695920" cy="887095"/>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Canva Sans Bold"/>
              </a:rPr>
              <a:t>11</a:t>
            </a:r>
          </a:p>
        </p:txBody>
      </p:sp>
      <p:sp>
        <p:nvSpPr>
          <p:cNvPr name="TextBox 27" id="27"/>
          <p:cNvSpPr txBox="true"/>
          <p:nvPr/>
        </p:nvSpPr>
        <p:spPr>
          <a:xfrm rot="0">
            <a:off x="9359882" y="8390392"/>
            <a:ext cx="2733199" cy="297180"/>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Project Expected Output</a:t>
            </a:r>
          </a:p>
        </p:txBody>
      </p:sp>
      <p:sp>
        <p:nvSpPr>
          <p:cNvPr name="TextBox 28" id="28"/>
          <p:cNvSpPr txBox="true"/>
          <p:nvPr/>
        </p:nvSpPr>
        <p:spPr>
          <a:xfrm rot="0">
            <a:off x="13252696" y="7531872"/>
            <a:ext cx="715923" cy="887095"/>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Canva Sans Bold"/>
              </a:rPr>
              <a:t>12</a:t>
            </a:r>
          </a:p>
        </p:txBody>
      </p:sp>
      <p:sp>
        <p:nvSpPr>
          <p:cNvPr name="TextBox 29" id="29"/>
          <p:cNvSpPr txBox="true"/>
          <p:nvPr/>
        </p:nvSpPr>
        <p:spPr>
          <a:xfrm rot="0">
            <a:off x="13082139" y="8447542"/>
            <a:ext cx="1057037" cy="297180"/>
          </a:xfrm>
          <a:prstGeom prst="rect">
            <a:avLst/>
          </a:prstGeom>
        </p:spPr>
        <p:txBody>
          <a:bodyPr anchor="t" rtlCol="false" tIns="0" lIns="0" bIns="0" rIns="0">
            <a:spAutoFit/>
          </a:bodyPr>
          <a:lstStyle/>
          <a:p>
            <a:pPr algn="ctr">
              <a:lnSpc>
                <a:spcPts val="2520"/>
              </a:lnSpc>
            </a:pPr>
            <a:r>
              <a:rPr lang="en-US" sz="1800">
                <a:solidFill>
                  <a:srgbClr val="FFFFFF"/>
                </a:solidFill>
                <a:latin typeface="Canva Sans"/>
              </a:rPr>
              <a:t>REFRANC</a:t>
            </a:r>
          </a:p>
        </p:txBody>
      </p:sp>
      <p:sp>
        <p:nvSpPr>
          <p:cNvPr name="Freeform 30" id="30"/>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1" id="31"/>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736433" y="4665980"/>
            <a:ext cx="16217563" cy="4499610"/>
          </a:xfrm>
          <a:prstGeom prst="rect">
            <a:avLst/>
          </a:prstGeom>
        </p:spPr>
        <p:txBody>
          <a:bodyPr anchor="t" rtlCol="false" tIns="0" lIns="0" bIns="0" rIns="0">
            <a:spAutoFit/>
          </a:bodyPr>
          <a:lstStyle/>
          <a:p>
            <a:pPr algn="l">
              <a:lnSpc>
                <a:spcPts val="7139"/>
              </a:lnSpc>
            </a:pPr>
            <a:r>
              <a:rPr lang="en-US" sz="5100">
                <a:solidFill>
                  <a:srgbClr val="FFFFFF"/>
                </a:solidFill>
                <a:latin typeface="Canva Sans Bold"/>
              </a:rPr>
              <a:t>2.can offer information about the symptoms of heart disease, risk factors,</a:t>
            </a:r>
          </a:p>
          <a:p>
            <a:pPr algn="l">
              <a:lnSpc>
                <a:spcPts val="7139"/>
              </a:lnSpc>
            </a:pPr>
            <a:r>
              <a:rPr lang="en-US" sz="5100">
                <a:solidFill>
                  <a:srgbClr val="FFFFFF"/>
                </a:solidFill>
                <a:latin typeface="Canva Sans Bold"/>
              </a:rPr>
              <a:t>prevention strategies, and lifestyle changes that can help reduce the risk of heart disease</a:t>
            </a:r>
          </a:p>
          <a:p>
            <a:pPr algn="l">
              <a:lnSpc>
                <a:spcPts val="7139"/>
              </a:lnSpc>
            </a:pPr>
          </a:p>
        </p:txBody>
      </p:sp>
      <p:sp>
        <p:nvSpPr>
          <p:cNvPr name="TextBox 4" id="4"/>
          <p:cNvSpPr txBox="true"/>
          <p:nvPr/>
        </p:nvSpPr>
        <p:spPr>
          <a:xfrm rot="0">
            <a:off x="506298" y="1361182"/>
            <a:ext cx="16230600" cy="1749425"/>
          </a:xfrm>
          <a:prstGeom prst="rect">
            <a:avLst/>
          </a:prstGeom>
        </p:spPr>
        <p:txBody>
          <a:bodyPr anchor="t" rtlCol="false" tIns="0" lIns="0" bIns="0" rIns="0">
            <a:spAutoFit/>
          </a:bodyPr>
          <a:lstStyle/>
          <a:p>
            <a:pPr algn="l">
              <a:lnSpc>
                <a:spcPts val="7000"/>
              </a:lnSpc>
            </a:pPr>
            <a:r>
              <a:rPr lang="en-US" sz="5000">
                <a:solidFill>
                  <a:srgbClr val="FFFFFF"/>
                </a:solidFill>
                <a:latin typeface="Canva Sans Bold"/>
              </a:rPr>
              <a:t>1.Through this project, we can identify whether the user has heart disease or not.</a:t>
            </a:r>
          </a:p>
        </p:txBody>
      </p:sp>
      <p:sp>
        <p:nvSpPr>
          <p:cNvPr name="Freeform 5" id="5"/>
          <p:cNvSpPr/>
          <p:nvPr/>
        </p:nvSpPr>
        <p:spPr>
          <a:xfrm flipH="false" flipV="false" rot="0">
            <a:off x="14184360" y="401246"/>
            <a:ext cx="4054616" cy="978731"/>
          </a:xfrm>
          <a:custGeom>
            <a:avLst/>
            <a:gdLst/>
            <a:ahLst/>
            <a:cxnLst/>
            <a:rect r="r" b="b" t="t" l="l"/>
            <a:pathLst>
              <a:path h="978731" w="4054616">
                <a:moveTo>
                  <a:pt x="0" y="0"/>
                </a:moveTo>
                <a:lnTo>
                  <a:pt x="4054616" y="0"/>
                </a:lnTo>
                <a:lnTo>
                  <a:pt x="4054616" y="978731"/>
                </a:lnTo>
                <a:lnTo>
                  <a:pt x="0" y="97873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339673" y="224044"/>
            <a:ext cx="3387796" cy="1042399"/>
          </a:xfrm>
          <a:custGeom>
            <a:avLst/>
            <a:gdLst/>
            <a:ahLst/>
            <a:cxnLst/>
            <a:rect r="r" b="b" t="t" l="l"/>
            <a:pathLst>
              <a:path h="1042399" w="3387796">
                <a:moveTo>
                  <a:pt x="0" y="0"/>
                </a:moveTo>
                <a:lnTo>
                  <a:pt x="3387796" y="0"/>
                </a:lnTo>
                <a:lnTo>
                  <a:pt x="3387796" y="1042399"/>
                </a:lnTo>
                <a:lnTo>
                  <a:pt x="0" y="1042399"/>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4" id="4"/>
          <p:cNvGrpSpPr/>
          <p:nvPr/>
        </p:nvGrpSpPr>
        <p:grpSpPr>
          <a:xfrm rot="0">
            <a:off x="2005476" y="950241"/>
            <a:ext cx="6880678" cy="2055203"/>
            <a:chOff x="0" y="0"/>
            <a:chExt cx="1812195" cy="541288"/>
          </a:xfrm>
        </p:grpSpPr>
        <p:sp>
          <p:nvSpPr>
            <p:cNvPr name="Freeform 5" id="5"/>
            <p:cNvSpPr/>
            <p:nvPr/>
          </p:nvSpPr>
          <p:spPr>
            <a:xfrm flipH="false" flipV="false" rot="0">
              <a:off x="0" y="0"/>
              <a:ext cx="1812195" cy="541288"/>
            </a:xfrm>
            <a:custGeom>
              <a:avLst/>
              <a:gdLst/>
              <a:ahLst/>
              <a:cxnLst/>
              <a:rect r="r" b="b" t="t" l="l"/>
              <a:pathLst>
                <a:path h="541288" w="1812195">
                  <a:moveTo>
                    <a:pt x="0" y="0"/>
                  </a:moveTo>
                  <a:lnTo>
                    <a:pt x="1812195" y="0"/>
                  </a:lnTo>
                  <a:lnTo>
                    <a:pt x="1812195" y="541288"/>
                  </a:lnTo>
                  <a:lnTo>
                    <a:pt x="0" y="541288"/>
                  </a:lnTo>
                  <a:close/>
                </a:path>
              </a:pathLst>
            </a:custGeom>
            <a:solidFill>
              <a:srgbClr val="000000">
                <a:alpha val="0"/>
              </a:srgbClr>
            </a:solidFill>
            <a:ln w="38100" cap="sq">
              <a:solidFill>
                <a:srgbClr val="F5F5F5"/>
              </a:solidFill>
              <a:prstDash val="solid"/>
              <a:miter/>
            </a:ln>
          </p:spPr>
        </p:sp>
        <p:sp>
          <p:nvSpPr>
            <p:cNvPr name="TextBox 6" id="6"/>
            <p:cNvSpPr txBox="true"/>
            <p:nvPr/>
          </p:nvSpPr>
          <p:spPr>
            <a:xfrm>
              <a:off x="0" y="-28575"/>
              <a:ext cx="1812195" cy="569863"/>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3581963" y="3822170"/>
            <a:ext cx="4929265" cy="659130"/>
          </a:xfrm>
          <a:prstGeom prst="rect">
            <a:avLst/>
          </a:prstGeom>
        </p:spPr>
        <p:txBody>
          <a:bodyPr anchor="t" rtlCol="false" tIns="0" lIns="0" bIns="0" rIns="0">
            <a:spAutoFit/>
          </a:bodyPr>
          <a:lstStyle/>
          <a:p>
            <a:pPr algn="l">
              <a:lnSpc>
                <a:spcPts val="4289"/>
              </a:lnSpc>
            </a:pPr>
            <a:r>
              <a:rPr lang="en-US" sz="3899" spc="331" u="sng">
                <a:solidFill>
                  <a:srgbClr val="FFFFFF"/>
                </a:solidFill>
                <a:latin typeface="Agrandir Narrow Bold"/>
                <a:hlinkClick r:id="rId3" tooltip="https://wwhttps/www.youtube.com/w.youtube.com"/>
              </a:rPr>
              <a:t>www.youtube.com</a:t>
            </a:r>
          </a:p>
        </p:txBody>
      </p:sp>
      <p:grpSp>
        <p:nvGrpSpPr>
          <p:cNvPr name="Group 8" id="8"/>
          <p:cNvGrpSpPr/>
          <p:nvPr/>
        </p:nvGrpSpPr>
        <p:grpSpPr>
          <a:xfrm rot="0">
            <a:off x="2005476" y="3589997"/>
            <a:ext cx="6880678" cy="1190149"/>
            <a:chOff x="0" y="0"/>
            <a:chExt cx="1812195" cy="313455"/>
          </a:xfrm>
        </p:grpSpPr>
        <p:sp>
          <p:nvSpPr>
            <p:cNvPr name="Freeform 9" id="9"/>
            <p:cNvSpPr/>
            <p:nvPr/>
          </p:nvSpPr>
          <p:spPr>
            <a:xfrm flipH="false" flipV="false" rot="0">
              <a:off x="0" y="0"/>
              <a:ext cx="1812195" cy="313455"/>
            </a:xfrm>
            <a:custGeom>
              <a:avLst/>
              <a:gdLst/>
              <a:ahLst/>
              <a:cxnLst/>
              <a:rect r="r" b="b" t="t" l="l"/>
              <a:pathLst>
                <a:path h="313455" w="1812195">
                  <a:moveTo>
                    <a:pt x="0" y="0"/>
                  </a:moveTo>
                  <a:lnTo>
                    <a:pt x="1812195" y="0"/>
                  </a:lnTo>
                  <a:lnTo>
                    <a:pt x="1812195" y="313455"/>
                  </a:lnTo>
                  <a:lnTo>
                    <a:pt x="0" y="313455"/>
                  </a:lnTo>
                  <a:close/>
                </a:path>
              </a:pathLst>
            </a:custGeom>
            <a:solidFill>
              <a:srgbClr val="000000">
                <a:alpha val="0"/>
              </a:srgbClr>
            </a:solidFill>
            <a:ln w="38100" cap="sq">
              <a:solidFill>
                <a:srgbClr val="F5F5F5"/>
              </a:solidFill>
              <a:prstDash val="solid"/>
              <a:miter/>
            </a:ln>
          </p:spPr>
        </p:sp>
        <p:sp>
          <p:nvSpPr>
            <p:cNvPr name="TextBox 10" id="10"/>
            <p:cNvSpPr txBox="true"/>
            <p:nvPr/>
          </p:nvSpPr>
          <p:spPr>
            <a:xfrm>
              <a:off x="0" y="-28575"/>
              <a:ext cx="1812195" cy="342030"/>
            </a:xfrm>
            <a:prstGeom prst="rect">
              <a:avLst/>
            </a:prstGeom>
          </p:spPr>
          <p:txBody>
            <a:bodyPr anchor="ctr" rtlCol="false" tIns="50800" lIns="50800" bIns="50800" rIns="50800"/>
            <a:lstStyle/>
            <a:p>
              <a:pPr algn="ctr">
                <a:lnSpc>
                  <a:spcPts val="1869"/>
                </a:lnSpc>
              </a:pPr>
            </a:p>
          </p:txBody>
        </p:sp>
      </p:grpSp>
      <p:sp>
        <p:nvSpPr>
          <p:cNvPr name="Freeform 11" id="11"/>
          <p:cNvSpPr/>
          <p:nvPr/>
        </p:nvSpPr>
        <p:spPr>
          <a:xfrm flipH="false" flipV="false" rot="0">
            <a:off x="2373155" y="3739421"/>
            <a:ext cx="891302" cy="891302"/>
          </a:xfrm>
          <a:custGeom>
            <a:avLst/>
            <a:gdLst/>
            <a:ahLst/>
            <a:cxnLst/>
            <a:rect r="r" b="b" t="t" l="l"/>
            <a:pathLst>
              <a:path h="891302" w="891302">
                <a:moveTo>
                  <a:pt x="0" y="0"/>
                </a:moveTo>
                <a:lnTo>
                  <a:pt x="891302" y="0"/>
                </a:lnTo>
                <a:lnTo>
                  <a:pt x="891302" y="891302"/>
                </a:lnTo>
                <a:lnTo>
                  <a:pt x="0" y="8913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2373155" y="5732222"/>
            <a:ext cx="1073819" cy="1091683"/>
          </a:xfrm>
          <a:custGeom>
            <a:avLst/>
            <a:gdLst/>
            <a:ahLst/>
            <a:cxnLst/>
            <a:rect r="r" b="b" t="t" l="l"/>
            <a:pathLst>
              <a:path h="1091683" w="1073819">
                <a:moveTo>
                  <a:pt x="0" y="0"/>
                </a:moveTo>
                <a:lnTo>
                  <a:pt x="1073819" y="0"/>
                </a:lnTo>
                <a:lnTo>
                  <a:pt x="1073819" y="1091683"/>
                </a:lnTo>
                <a:lnTo>
                  <a:pt x="0" y="109168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3" id="13"/>
          <p:cNvSpPr txBox="true"/>
          <p:nvPr/>
        </p:nvSpPr>
        <p:spPr>
          <a:xfrm rot="0">
            <a:off x="3581963" y="6037035"/>
            <a:ext cx="4929265" cy="659130"/>
          </a:xfrm>
          <a:prstGeom prst="rect">
            <a:avLst/>
          </a:prstGeom>
        </p:spPr>
        <p:txBody>
          <a:bodyPr anchor="t" rtlCol="false" tIns="0" lIns="0" bIns="0" rIns="0">
            <a:spAutoFit/>
          </a:bodyPr>
          <a:lstStyle/>
          <a:p>
            <a:pPr algn="l">
              <a:lnSpc>
                <a:spcPts val="4290"/>
              </a:lnSpc>
            </a:pPr>
            <a:r>
              <a:rPr lang="en-US" sz="3900" spc="331" u="sng">
                <a:solidFill>
                  <a:srgbClr val="FFFFFF"/>
                </a:solidFill>
                <a:latin typeface="Agrandir Narrow Bold"/>
                <a:hlinkClick r:id="rId8" tooltip="https://www.chatbot.com"/>
              </a:rPr>
              <a:t>www.chatBot.com</a:t>
            </a:r>
          </a:p>
        </p:txBody>
      </p:sp>
      <p:sp>
        <p:nvSpPr>
          <p:cNvPr name="TextBox 14" id="14"/>
          <p:cNvSpPr txBox="true"/>
          <p:nvPr/>
        </p:nvSpPr>
        <p:spPr>
          <a:xfrm rot="0">
            <a:off x="3837095" y="7925923"/>
            <a:ext cx="4929265" cy="1202055"/>
          </a:xfrm>
          <a:prstGeom prst="rect">
            <a:avLst/>
          </a:prstGeom>
        </p:spPr>
        <p:txBody>
          <a:bodyPr anchor="t" rtlCol="false" tIns="0" lIns="0" bIns="0" rIns="0">
            <a:spAutoFit/>
          </a:bodyPr>
          <a:lstStyle/>
          <a:p>
            <a:pPr algn="l">
              <a:lnSpc>
                <a:spcPts val="4290"/>
              </a:lnSpc>
            </a:pPr>
            <a:r>
              <a:rPr lang="en-US" sz="3900" spc="331" u="sng">
                <a:solidFill>
                  <a:srgbClr val="FFFFFF"/>
                </a:solidFill>
                <a:latin typeface="Agrandir Narrow Bold"/>
                <a:hlinkClick r:id="rId9" tooltip="https://www.mayoclinic.org"/>
              </a:rPr>
              <a:t>www.mayoclinic.org</a:t>
            </a:r>
          </a:p>
        </p:txBody>
      </p:sp>
      <p:grpSp>
        <p:nvGrpSpPr>
          <p:cNvPr name="Group 15" id="15"/>
          <p:cNvGrpSpPr/>
          <p:nvPr/>
        </p:nvGrpSpPr>
        <p:grpSpPr>
          <a:xfrm rot="0">
            <a:off x="2005476" y="7564699"/>
            <a:ext cx="6880678" cy="2055203"/>
            <a:chOff x="0" y="0"/>
            <a:chExt cx="1812195" cy="541288"/>
          </a:xfrm>
        </p:grpSpPr>
        <p:sp>
          <p:nvSpPr>
            <p:cNvPr name="Freeform 16" id="16"/>
            <p:cNvSpPr/>
            <p:nvPr/>
          </p:nvSpPr>
          <p:spPr>
            <a:xfrm flipH="false" flipV="false" rot="0">
              <a:off x="0" y="0"/>
              <a:ext cx="1812195" cy="541288"/>
            </a:xfrm>
            <a:custGeom>
              <a:avLst/>
              <a:gdLst/>
              <a:ahLst/>
              <a:cxnLst/>
              <a:rect r="r" b="b" t="t" l="l"/>
              <a:pathLst>
                <a:path h="541288" w="1812195">
                  <a:moveTo>
                    <a:pt x="0" y="0"/>
                  </a:moveTo>
                  <a:lnTo>
                    <a:pt x="1812195" y="0"/>
                  </a:lnTo>
                  <a:lnTo>
                    <a:pt x="1812195" y="541288"/>
                  </a:lnTo>
                  <a:lnTo>
                    <a:pt x="0" y="541288"/>
                  </a:lnTo>
                  <a:close/>
                </a:path>
              </a:pathLst>
            </a:custGeom>
            <a:solidFill>
              <a:srgbClr val="000000">
                <a:alpha val="0"/>
              </a:srgbClr>
            </a:solidFill>
            <a:ln w="38100" cap="sq">
              <a:solidFill>
                <a:srgbClr val="F5F5F5"/>
              </a:solidFill>
              <a:prstDash val="solid"/>
              <a:miter/>
            </a:ln>
          </p:spPr>
        </p:sp>
        <p:sp>
          <p:nvSpPr>
            <p:cNvPr name="TextBox 17" id="17"/>
            <p:cNvSpPr txBox="true"/>
            <p:nvPr/>
          </p:nvSpPr>
          <p:spPr>
            <a:xfrm>
              <a:off x="0" y="-28575"/>
              <a:ext cx="1812195" cy="569863"/>
            </a:xfrm>
            <a:prstGeom prst="rect">
              <a:avLst/>
            </a:prstGeom>
          </p:spPr>
          <p:txBody>
            <a:bodyPr anchor="ctr" rtlCol="false" tIns="50800" lIns="50800" bIns="50800" rIns="50800"/>
            <a:lstStyle/>
            <a:p>
              <a:pPr algn="ctr">
                <a:lnSpc>
                  <a:spcPts val="1869"/>
                </a:lnSpc>
              </a:pPr>
            </a:p>
          </p:txBody>
        </p:sp>
      </p:grpSp>
      <p:grpSp>
        <p:nvGrpSpPr>
          <p:cNvPr name="Group 18" id="18"/>
          <p:cNvGrpSpPr/>
          <p:nvPr/>
        </p:nvGrpSpPr>
        <p:grpSpPr>
          <a:xfrm rot="0">
            <a:off x="2005476" y="5607898"/>
            <a:ext cx="6880678" cy="1403625"/>
            <a:chOff x="0" y="0"/>
            <a:chExt cx="1812195" cy="369679"/>
          </a:xfrm>
        </p:grpSpPr>
        <p:sp>
          <p:nvSpPr>
            <p:cNvPr name="Freeform 19" id="19"/>
            <p:cNvSpPr/>
            <p:nvPr/>
          </p:nvSpPr>
          <p:spPr>
            <a:xfrm flipH="false" flipV="false" rot="0">
              <a:off x="0" y="0"/>
              <a:ext cx="1812195" cy="369679"/>
            </a:xfrm>
            <a:custGeom>
              <a:avLst/>
              <a:gdLst/>
              <a:ahLst/>
              <a:cxnLst/>
              <a:rect r="r" b="b" t="t" l="l"/>
              <a:pathLst>
                <a:path h="369679" w="1812195">
                  <a:moveTo>
                    <a:pt x="0" y="0"/>
                  </a:moveTo>
                  <a:lnTo>
                    <a:pt x="1812195" y="0"/>
                  </a:lnTo>
                  <a:lnTo>
                    <a:pt x="1812195" y="369679"/>
                  </a:lnTo>
                  <a:lnTo>
                    <a:pt x="0" y="369679"/>
                  </a:lnTo>
                  <a:close/>
                </a:path>
              </a:pathLst>
            </a:custGeom>
            <a:solidFill>
              <a:srgbClr val="000000">
                <a:alpha val="0"/>
              </a:srgbClr>
            </a:solidFill>
            <a:ln w="38100" cap="sq">
              <a:solidFill>
                <a:srgbClr val="F5F5F5"/>
              </a:solidFill>
              <a:prstDash val="solid"/>
              <a:miter/>
            </a:ln>
          </p:spPr>
        </p:sp>
        <p:sp>
          <p:nvSpPr>
            <p:cNvPr name="TextBox 20" id="20"/>
            <p:cNvSpPr txBox="true"/>
            <p:nvPr/>
          </p:nvSpPr>
          <p:spPr>
            <a:xfrm>
              <a:off x="0" y="-28575"/>
              <a:ext cx="1812195" cy="398254"/>
            </a:xfrm>
            <a:prstGeom prst="rect">
              <a:avLst/>
            </a:prstGeom>
          </p:spPr>
          <p:txBody>
            <a:bodyPr anchor="ctr" rtlCol="false" tIns="50800" lIns="50800" bIns="50800" rIns="50800"/>
            <a:lstStyle/>
            <a:p>
              <a:pPr algn="ctr">
                <a:lnSpc>
                  <a:spcPts val="1869"/>
                </a:lnSpc>
              </a:pPr>
            </a:p>
          </p:txBody>
        </p:sp>
      </p:grpSp>
      <p:sp>
        <p:nvSpPr>
          <p:cNvPr name="Freeform 21" id="21"/>
          <p:cNvSpPr/>
          <p:nvPr/>
        </p:nvSpPr>
        <p:spPr>
          <a:xfrm flipH="false" flipV="false" rot="0">
            <a:off x="2080676" y="7719381"/>
            <a:ext cx="1476261" cy="1583347"/>
          </a:xfrm>
          <a:custGeom>
            <a:avLst/>
            <a:gdLst/>
            <a:ahLst/>
            <a:cxnLst/>
            <a:rect r="r" b="b" t="t" l="l"/>
            <a:pathLst>
              <a:path h="1583347" w="1476261">
                <a:moveTo>
                  <a:pt x="0" y="0"/>
                </a:moveTo>
                <a:lnTo>
                  <a:pt x="1476261" y="0"/>
                </a:lnTo>
                <a:lnTo>
                  <a:pt x="1476261" y="1583347"/>
                </a:lnTo>
                <a:lnTo>
                  <a:pt x="0" y="1583347"/>
                </a:lnTo>
                <a:lnTo>
                  <a:pt x="0" y="0"/>
                </a:lnTo>
                <a:close/>
              </a:path>
            </a:pathLst>
          </a:custGeom>
          <a:blipFill>
            <a:blip r:embed="rId10"/>
            <a:stretch>
              <a:fillRect l="0" t="0" r="0" b="0"/>
            </a:stretch>
          </a:blipFill>
        </p:spPr>
      </p:sp>
      <p:sp>
        <p:nvSpPr>
          <p:cNvPr name="TextBox 22" id="22"/>
          <p:cNvSpPr txBox="true"/>
          <p:nvPr/>
        </p:nvSpPr>
        <p:spPr>
          <a:xfrm rot="-5400000">
            <a:off x="-1151592" y="7078008"/>
            <a:ext cx="4081819" cy="278765"/>
          </a:xfrm>
          <a:prstGeom prst="rect">
            <a:avLst/>
          </a:prstGeom>
        </p:spPr>
        <p:txBody>
          <a:bodyPr anchor="t" rtlCol="false" tIns="0" lIns="0" bIns="0" rIns="0">
            <a:spAutoFit/>
          </a:bodyPr>
          <a:lstStyle/>
          <a:p>
            <a:pPr algn="l">
              <a:lnSpc>
                <a:spcPts val="1870"/>
              </a:lnSpc>
            </a:pPr>
            <a:r>
              <a:rPr lang="en-US" sz="1700" spc="144">
                <a:solidFill>
                  <a:srgbClr val="FFFFFF"/>
                </a:solidFill>
                <a:latin typeface="Agrandir Narrow Bold"/>
              </a:rPr>
              <a:t>www.reallygreatsite.com</a:t>
            </a:r>
          </a:p>
        </p:txBody>
      </p:sp>
      <p:sp>
        <p:nvSpPr>
          <p:cNvPr name="TextBox 23" id="23"/>
          <p:cNvSpPr txBox="true"/>
          <p:nvPr/>
        </p:nvSpPr>
        <p:spPr>
          <a:xfrm rot="0">
            <a:off x="778510" y="1410314"/>
            <a:ext cx="7239660" cy="1201733"/>
          </a:xfrm>
          <a:prstGeom prst="rect">
            <a:avLst/>
          </a:prstGeom>
        </p:spPr>
        <p:txBody>
          <a:bodyPr anchor="t" rtlCol="false" tIns="0" lIns="0" bIns="0" rIns="0">
            <a:spAutoFit/>
          </a:bodyPr>
          <a:lstStyle/>
          <a:p>
            <a:pPr algn="r">
              <a:lnSpc>
                <a:spcPts val="9212"/>
              </a:lnSpc>
            </a:pPr>
            <a:r>
              <a:rPr lang="en-US" sz="8374" spc="334">
                <a:solidFill>
                  <a:srgbClr val="FFFFFF"/>
                </a:solidFill>
                <a:latin typeface="Open Sauce Medium"/>
              </a:rPr>
              <a:t>REFRANC</a:t>
            </a:r>
          </a:p>
        </p:txBody>
      </p:sp>
      <p:sp>
        <p:nvSpPr>
          <p:cNvPr name="Freeform 24" id="24"/>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5" id="25"/>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13"/>
            <a:stretch>
              <a:fillRect l="0" t="0" r="0" b="0"/>
            </a:stretch>
          </a:blipFill>
          <a:ln cap="sq">
            <a:noFill/>
            <a:prstDash val="solid"/>
            <a:miter/>
          </a:ln>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0"/>
            </a:stretch>
          </a:blipFill>
        </p:spPr>
      </p:sp>
      <p:sp>
        <p:nvSpPr>
          <p:cNvPr name="AutoShape 3" id="3"/>
          <p:cNvSpPr/>
          <p:nvPr/>
        </p:nvSpPr>
        <p:spPr>
          <a:xfrm flipV="true">
            <a:off x="1637793" y="-386531"/>
            <a:ext cx="0" cy="11126024"/>
          </a:xfrm>
          <a:prstGeom prst="line">
            <a:avLst/>
          </a:prstGeom>
          <a:ln cap="flat" w="38100">
            <a:solidFill>
              <a:srgbClr val="F5F5F5"/>
            </a:solidFill>
            <a:prstDash val="solid"/>
            <a:headEnd type="none" len="sm" w="sm"/>
            <a:tailEnd type="none" len="sm" w="sm"/>
          </a:ln>
        </p:spPr>
      </p:sp>
      <p:grpSp>
        <p:nvGrpSpPr>
          <p:cNvPr name="Group 4" id="4"/>
          <p:cNvGrpSpPr/>
          <p:nvPr/>
        </p:nvGrpSpPr>
        <p:grpSpPr>
          <a:xfrm rot="0">
            <a:off x="6445805" y="4529193"/>
            <a:ext cx="6880678" cy="2055203"/>
            <a:chOff x="0" y="0"/>
            <a:chExt cx="1812195" cy="541288"/>
          </a:xfrm>
        </p:grpSpPr>
        <p:sp>
          <p:nvSpPr>
            <p:cNvPr name="Freeform 5" id="5"/>
            <p:cNvSpPr/>
            <p:nvPr/>
          </p:nvSpPr>
          <p:spPr>
            <a:xfrm flipH="false" flipV="false" rot="0">
              <a:off x="0" y="0"/>
              <a:ext cx="1812195" cy="541288"/>
            </a:xfrm>
            <a:custGeom>
              <a:avLst/>
              <a:gdLst/>
              <a:ahLst/>
              <a:cxnLst/>
              <a:rect r="r" b="b" t="t" l="l"/>
              <a:pathLst>
                <a:path h="541288" w="1812195">
                  <a:moveTo>
                    <a:pt x="0" y="0"/>
                  </a:moveTo>
                  <a:lnTo>
                    <a:pt x="1812195" y="0"/>
                  </a:lnTo>
                  <a:lnTo>
                    <a:pt x="1812195" y="541288"/>
                  </a:lnTo>
                  <a:lnTo>
                    <a:pt x="0" y="541288"/>
                  </a:lnTo>
                  <a:close/>
                </a:path>
              </a:pathLst>
            </a:custGeom>
            <a:solidFill>
              <a:srgbClr val="000000">
                <a:alpha val="0"/>
              </a:srgbClr>
            </a:solidFill>
            <a:ln w="38100" cap="sq">
              <a:solidFill>
                <a:srgbClr val="F5F5F5"/>
              </a:solidFill>
              <a:prstDash val="solid"/>
              <a:miter/>
            </a:ln>
          </p:spPr>
        </p:sp>
        <p:sp>
          <p:nvSpPr>
            <p:cNvPr name="TextBox 6" id="6"/>
            <p:cNvSpPr txBox="true"/>
            <p:nvPr/>
          </p:nvSpPr>
          <p:spPr>
            <a:xfrm>
              <a:off x="0" y="-28575"/>
              <a:ext cx="1812195" cy="569863"/>
            </a:xfrm>
            <a:prstGeom prst="rect">
              <a:avLst/>
            </a:prstGeom>
          </p:spPr>
          <p:txBody>
            <a:bodyPr anchor="ctr" rtlCol="false" tIns="50800" lIns="50800" bIns="50800" rIns="50800"/>
            <a:lstStyle/>
            <a:p>
              <a:pPr algn="ctr">
                <a:lnSpc>
                  <a:spcPts val="1869"/>
                </a:lnSpc>
              </a:pPr>
            </a:p>
          </p:txBody>
        </p:sp>
      </p:grpSp>
      <p:sp>
        <p:nvSpPr>
          <p:cNvPr name="TextBox 7" id="7"/>
          <p:cNvSpPr txBox="true"/>
          <p:nvPr/>
        </p:nvSpPr>
        <p:spPr>
          <a:xfrm rot="0">
            <a:off x="6930292" y="5125250"/>
            <a:ext cx="5584386" cy="920240"/>
          </a:xfrm>
          <a:prstGeom prst="rect">
            <a:avLst/>
          </a:prstGeom>
        </p:spPr>
        <p:txBody>
          <a:bodyPr anchor="t" rtlCol="false" tIns="0" lIns="0" bIns="0" rIns="0">
            <a:spAutoFit/>
          </a:bodyPr>
          <a:lstStyle/>
          <a:p>
            <a:pPr algn="ctr">
              <a:lnSpc>
                <a:spcPts val="7105"/>
              </a:lnSpc>
            </a:pPr>
            <a:r>
              <a:rPr lang="en-US" sz="6459" spc="258">
                <a:solidFill>
                  <a:srgbClr val="FFFFFF"/>
                </a:solidFill>
                <a:latin typeface="Open Sauce Medium"/>
              </a:rPr>
              <a:t>THANK YOU</a:t>
            </a:r>
          </a:p>
        </p:txBody>
      </p:sp>
      <p:sp>
        <p:nvSpPr>
          <p:cNvPr name="Freeform 8" id="8"/>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5F5F5"/>
        </a:solidFill>
      </p:bgPr>
    </p:bg>
    <p:spTree>
      <p:nvGrpSpPr>
        <p:cNvPr id="1" name=""/>
        <p:cNvGrpSpPr/>
        <p:nvPr/>
      </p:nvGrpSpPr>
      <p:grpSpPr>
        <a:xfrm>
          <a:off x="0" y="0"/>
          <a:ext cx="0" cy="0"/>
          <a:chOff x="0" y="0"/>
          <a:chExt cx="0" cy="0"/>
        </a:xfrm>
      </p:grpSpPr>
      <p:sp>
        <p:nvSpPr>
          <p:cNvPr name="Freeform 2" id="2"/>
          <p:cNvSpPr/>
          <p:nvPr/>
        </p:nvSpPr>
        <p:spPr>
          <a:xfrm flipH="false" flipV="false" rot="2923865">
            <a:off x="-2984685" y="1184351"/>
            <a:ext cx="15802157" cy="9423832"/>
          </a:xfrm>
          <a:custGeom>
            <a:avLst/>
            <a:gdLst/>
            <a:ahLst/>
            <a:cxnLst/>
            <a:rect r="r" b="b" t="t" l="l"/>
            <a:pathLst>
              <a:path h="9423832" w="15802157">
                <a:moveTo>
                  <a:pt x="0" y="0"/>
                </a:moveTo>
                <a:lnTo>
                  <a:pt x="15802157" y="0"/>
                </a:lnTo>
                <a:lnTo>
                  <a:pt x="15802157" y="9423832"/>
                </a:lnTo>
                <a:lnTo>
                  <a:pt x="0" y="942383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5400000">
            <a:off x="8046708" y="385825"/>
            <a:ext cx="11245538" cy="9778557"/>
            <a:chOff x="0" y="0"/>
            <a:chExt cx="2961788" cy="2575423"/>
          </a:xfrm>
        </p:grpSpPr>
        <p:sp>
          <p:nvSpPr>
            <p:cNvPr name="Freeform 4" id="4"/>
            <p:cNvSpPr/>
            <p:nvPr/>
          </p:nvSpPr>
          <p:spPr>
            <a:xfrm flipH="false" flipV="false" rot="0">
              <a:off x="0" y="0"/>
              <a:ext cx="2961788" cy="2575422"/>
            </a:xfrm>
            <a:custGeom>
              <a:avLst/>
              <a:gdLst/>
              <a:ahLst/>
              <a:cxnLst/>
              <a:rect r="r" b="b" t="t" l="l"/>
              <a:pathLst>
                <a:path h="2575422" w="2961788">
                  <a:moveTo>
                    <a:pt x="0" y="0"/>
                  </a:moveTo>
                  <a:lnTo>
                    <a:pt x="2961788" y="0"/>
                  </a:lnTo>
                  <a:lnTo>
                    <a:pt x="2961788" y="2575422"/>
                  </a:lnTo>
                  <a:lnTo>
                    <a:pt x="0" y="2575422"/>
                  </a:lnTo>
                  <a:close/>
                </a:path>
              </a:pathLst>
            </a:custGeom>
            <a:solidFill>
              <a:srgbClr val="192253"/>
            </a:solidFill>
          </p:spPr>
        </p:sp>
        <p:sp>
          <p:nvSpPr>
            <p:cNvPr name="TextBox 5" id="5"/>
            <p:cNvSpPr txBox="true"/>
            <p:nvPr/>
          </p:nvSpPr>
          <p:spPr>
            <a:xfrm>
              <a:off x="0" y="-28575"/>
              <a:ext cx="2961788" cy="2603998"/>
            </a:xfrm>
            <a:prstGeom prst="rect">
              <a:avLst/>
            </a:prstGeom>
          </p:spPr>
          <p:txBody>
            <a:bodyPr anchor="ctr" rtlCol="false" tIns="50800" lIns="50800" bIns="50800" rIns="50800"/>
            <a:lstStyle/>
            <a:p>
              <a:pPr algn="ctr">
                <a:lnSpc>
                  <a:spcPts val="1869"/>
                </a:lnSpc>
              </a:pPr>
            </a:p>
          </p:txBody>
        </p:sp>
      </p:grpSp>
      <p:sp>
        <p:nvSpPr>
          <p:cNvPr name="AutoShape 6" id="6"/>
          <p:cNvSpPr/>
          <p:nvPr/>
        </p:nvSpPr>
        <p:spPr>
          <a:xfrm flipH="true" flipV="true">
            <a:off x="-488525" y="8289279"/>
            <a:ext cx="15156557" cy="0"/>
          </a:xfrm>
          <a:prstGeom prst="line">
            <a:avLst/>
          </a:prstGeom>
          <a:ln cap="flat" w="76200">
            <a:solidFill>
              <a:srgbClr val="C23A97"/>
            </a:solidFill>
            <a:prstDash val="solid"/>
            <a:headEnd type="none" len="sm" w="sm"/>
            <a:tailEnd type="none" len="sm" w="sm"/>
          </a:ln>
        </p:spPr>
      </p:sp>
      <p:sp>
        <p:nvSpPr>
          <p:cNvPr name="AutoShape 7" id="7"/>
          <p:cNvSpPr/>
          <p:nvPr/>
        </p:nvSpPr>
        <p:spPr>
          <a:xfrm flipH="true">
            <a:off x="10559239" y="2561194"/>
            <a:ext cx="8347436" cy="0"/>
          </a:xfrm>
          <a:prstGeom prst="line">
            <a:avLst/>
          </a:prstGeom>
          <a:ln cap="flat" w="76200">
            <a:solidFill>
              <a:srgbClr val="F5F5F5"/>
            </a:solidFill>
            <a:prstDash val="solid"/>
            <a:headEnd type="none" len="sm" w="sm"/>
            <a:tailEnd type="none" len="sm" w="sm"/>
          </a:ln>
        </p:spPr>
      </p:sp>
      <p:sp>
        <p:nvSpPr>
          <p:cNvPr name="TextBox 8" id="8"/>
          <p:cNvSpPr txBox="true"/>
          <p:nvPr/>
        </p:nvSpPr>
        <p:spPr>
          <a:xfrm rot="0">
            <a:off x="10559239" y="3307821"/>
            <a:ext cx="6899678" cy="784225"/>
          </a:xfrm>
          <a:prstGeom prst="rect">
            <a:avLst/>
          </a:prstGeom>
        </p:spPr>
        <p:txBody>
          <a:bodyPr anchor="t" rtlCol="false" tIns="0" lIns="0" bIns="0" rIns="0">
            <a:spAutoFit/>
          </a:bodyPr>
          <a:lstStyle/>
          <a:p>
            <a:pPr algn="just">
              <a:lnSpc>
                <a:spcPts val="6049"/>
              </a:lnSpc>
            </a:pPr>
            <a:r>
              <a:rPr lang="en-US" sz="5499" spc="175">
                <a:solidFill>
                  <a:srgbClr val="FFFFFF"/>
                </a:solidFill>
                <a:latin typeface="Open Sauce Medium"/>
              </a:rPr>
              <a:t>INTRODUCTION</a:t>
            </a:r>
          </a:p>
        </p:txBody>
      </p:sp>
      <p:sp>
        <p:nvSpPr>
          <p:cNvPr name="TextBox 9" id="9"/>
          <p:cNvSpPr txBox="true"/>
          <p:nvPr/>
        </p:nvSpPr>
        <p:spPr>
          <a:xfrm rot="0">
            <a:off x="10559239" y="4390813"/>
            <a:ext cx="5870874" cy="3499866"/>
          </a:xfrm>
          <a:prstGeom prst="rect">
            <a:avLst/>
          </a:prstGeom>
        </p:spPr>
        <p:txBody>
          <a:bodyPr anchor="t" rtlCol="false" tIns="0" lIns="0" bIns="0" rIns="0">
            <a:spAutoFit/>
          </a:bodyPr>
          <a:lstStyle/>
          <a:p>
            <a:pPr algn="l">
              <a:lnSpc>
                <a:spcPts val="3086"/>
              </a:lnSpc>
            </a:pPr>
            <a:r>
              <a:rPr lang="en-US" sz="2099">
                <a:solidFill>
                  <a:srgbClr val="FFFFFF"/>
                </a:solidFill>
                <a:latin typeface="Open Sauce Light"/>
              </a:rPr>
              <a:t>The site represents an important tool in the</a:t>
            </a:r>
          </a:p>
          <a:p>
            <a:pPr algn="l">
              <a:lnSpc>
                <a:spcPts val="3086"/>
              </a:lnSpc>
            </a:pPr>
            <a:r>
              <a:rPr lang="en-US" sz="2099">
                <a:solidFill>
                  <a:srgbClr val="FFFFFF"/>
                </a:solidFill>
                <a:latin typeface="Open Sauce Light"/>
              </a:rPr>
              <a:t>field of digital healthcare, as it provides the</a:t>
            </a:r>
          </a:p>
          <a:p>
            <a:pPr algn="l">
              <a:lnSpc>
                <a:spcPts val="3086"/>
              </a:lnSpc>
            </a:pPr>
            <a:r>
              <a:rPr lang="en-US" sz="2099">
                <a:solidFill>
                  <a:srgbClr val="FFFFFF"/>
                </a:solidFill>
                <a:latin typeface="Open Sauce Light"/>
              </a:rPr>
              <a:t>possibility for individuals to provide</a:t>
            </a:r>
          </a:p>
          <a:p>
            <a:pPr algn="l">
              <a:lnSpc>
                <a:spcPts val="3086"/>
              </a:lnSpc>
            </a:pPr>
            <a:r>
              <a:rPr lang="en-US" sz="2099">
                <a:solidFill>
                  <a:srgbClr val="FFFFFF"/>
                </a:solidFill>
                <a:latin typeface="Open Sauce Light"/>
              </a:rPr>
              <a:t>information about their symptoms and</a:t>
            </a:r>
          </a:p>
          <a:p>
            <a:pPr algn="l">
              <a:lnSpc>
                <a:spcPts val="3086"/>
              </a:lnSpc>
            </a:pPr>
            <a:r>
              <a:rPr lang="en-US" sz="2099">
                <a:solidFill>
                  <a:srgbClr val="FFFFFF"/>
                </a:solidFill>
                <a:latin typeface="Open Sauce Light"/>
              </a:rPr>
              <a:t>medical condition, and provides a diagnosis</a:t>
            </a:r>
          </a:p>
          <a:p>
            <a:pPr algn="l">
              <a:lnSpc>
                <a:spcPts val="3086"/>
              </a:lnSpc>
            </a:pPr>
            <a:r>
              <a:rPr lang="en-US" sz="2099">
                <a:solidFill>
                  <a:srgbClr val="FFFFFF"/>
                </a:solidFill>
                <a:latin typeface="Open Sauce Light"/>
              </a:rPr>
              <a:t>or initial guidance about their heart health</a:t>
            </a:r>
          </a:p>
          <a:p>
            <a:pPr algn="l">
              <a:lnSpc>
                <a:spcPts val="3086"/>
              </a:lnSpc>
            </a:pPr>
            <a:r>
              <a:rPr lang="en-US" sz="2099">
                <a:solidFill>
                  <a:srgbClr val="FFFFFF"/>
                </a:solidFill>
                <a:latin typeface="Open Sauce Light"/>
              </a:rPr>
              <a:t>status through some data and symptoms</a:t>
            </a:r>
          </a:p>
          <a:p>
            <a:pPr algn="l">
              <a:lnSpc>
                <a:spcPts val="3086"/>
              </a:lnSpc>
            </a:pPr>
            <a:r>
              <a:rPr lang="en-US" sz="2099">
                <a:solidFill>
                  <a:srgbClr val="FFFFFF"/>
                </a:solidFill>
                <a:latin typeface="Open Sauce Light"/>
              </a:rPr>
              <a:t>entered by the user</a:t>
            </a:r>
          </a:p>
          <a:p>
            <a:pPr algn="l">
              <a:lnSpc>
                <a:spcPts val="3086"/>
              </a:lnSpc>
            </a:pPr>
          </a:p>
        </p:txBody>
      </p:sp>
      <p:sp>
        <p:nvSpPr>
          <p:cNvPr name="Freeform 10" id="10"/>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6"/>
            <a:stretch>
              <a:fillRect l="0" t="0" r="0" b="0"/>
            </a:stretch>
          </a:blipFill>
          <a:ln cap="sq">
            <a:noFill/>
            <a:prstDash val="solid"/>
            <a:miter/>
          </a:ln>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27046" t="0" r="0" b="-27046"/>
            </a:stretch>
          </a:blipFill>
        </p:spPr>
      </p:sp>
      <p:grpSp>
        <p:nvGrpSpPr>
          <p:cNvPr name="Group 3" id="3"/>
          <p:cNvGrpSpPr/>
          <p:nvPr/>
        </p:nvGrpSpPr>
        <p:grpSpPr>
          <a:xfrm rot="0">
            <a:off x="1425649" y="2529377"/>
            <a:ext cx="15436702" cy="5688860"/>
            <a:chOff x="0" y="0"/>
            <a:chExt cx="4065633" cy="1498301"/>
          </a:xfrm>
        </p:grpSpPr>
        <p:sp>
          <p:nvSpPr>
            <p:cNvPr name="Freeform 4" id="4"/>
            <p:cNvSpPr/>
            <p:nvPr/>
          </p:nvSpPr>
          <p:spPr>
            <a:xfrm flipH="false" flipV="false" rot="0">
              <a:off x="0" y="0"/>
              <a:ext cx="4065634" cy="1498301"/>
            </a:xfrm>
            <a:custGeom>
              <a:avLst/>
              <a:gdLst/>
              <a:ahLst/>
              <a:cxnLst/>
              <a:rect r="r" b="b" t="t" l="l"/>
              <a:pathLst>
                <a:path h="1498301" w="4065634">
                  <a:moveTo>
                    <a:pt x="0" y="0"/>
                  </a:moveTo>
                  <a:lnTo>
                    <a:pt x="4065634" y="0"/>
                  </a:lnTo>
                  <a:lnTo>
                    <a:pt x="4065634" y="1498301"/>
                  </a:lnTo>
                  <a:lnTo>
                    <a:pt x="0" y="1498301"/>
                  </a:lnTo>
                  <a:close/>
                </a:path>
              </a:pathLst>
            </a:custGeom>
            <a:solidFill>
              <a:srgbClr val="F5F5F5"/>
            </a:solidFill>
            <a:ln cap="sq">
              <a:noFill/>
              <a:prstDash val="solid"/>
              <a:miter/>
            </a:ln>
          </p:spPr>
        </p:sp>
        <p:sp>
          <p:nvSpPr>
            <p:cNvPr name="TextBox 5" id="5"/>
            <p:cNvSpPr txBox="true"/>
            <p:nvPr/>
          </p:nvSpPr>
          <p:spPr>
            <a:xfrm>
              <a:off x="0" y="-28575"/>
              <a:ext cx="4065633" cy="1526876"/>
            </a:xfrm>
            <a:prstGeom prst="rect">
              <a:avLst/>
            </a:prstGeom>
          </p:spPr>
          <p:txBody>
            <a:bodyPr anchor="ctr" rtlCol="false" tIns="50800" lIns="50800" bIns="50800" rIns="50800"/>
            <a:lstStyle/>
            <a:p>
              <a:pPr algn="ctr">
                <a:lnSpc>
                  <a:spcPts val="1869"/>
                </a:lnSpc>
              </a:pPr>
            </a:p>
          </p:txBody>
        </p:sp>
      </p:grpSp>
      <p:grpSp>
        <p:nvGrpSpPr>
          <p:cNvPr name="Group 6" id="6"/>
          <p:cNvGrpSpPr/>
          <p:nvPr/>
        </p:nvGrpSpPr>
        <p:grpSpPr>
          <a:xfrm rot="0">
            <a:off x="2141985" y="1731407"/>
            <a:ext cx="7284828" cy="7284799"/>
            <a:chOff x="0" y="0"/>
            <a:chExt cx="6350025" cy="6350000"/>
          </a:xfrm>
        </p:grpSpPr>
        <p:sp>
          <p:nvSpPr>
            <p:cNvPr name="Freeform 7" id="7"/>
            <p:cNvSpPr/>
            <p:nvPr/>
          </p:nvSpPr>
          <p:spPr>
            <a:xfrm flipH="false" flipV="false" rot="0">
              <a:off x="0" y="0"/>
              <a:ext cx="6350026" cy="6350000"/>
            </a:xfrm>
            <a:custGeom>
              <a:avLst/>
              <a:gdLst/>
              <a:ahLst/>
              <a:cxnLst/>
              <a:rect r="r" b="b" t="t" l="l"/>
              <a:pathLst>
                <a:path h="6350000" w="6350026">
                  <a:moveTo>
                    <a:pt x="0" y="0"/>
                  </a:moveTo>
                  <a:lnTo>
                    <a:pt x="6350026" y="0"/>
                  </a:lnTo>
                  <a:lnTo>
                    <a:pt x="6350026" y="6350000"/>
                  </a:lnTo>
                  <a:lnTo>
                    <a:pt x="0" y="6350000"/>
                  </a:lnTo>
                  <a:close/>
                </a:path>
              </a:pathLst>
            </a:custGeom>
            <a:blipFill>
              <a:blip r:embed="rId3"/>
              <a:stretch>
                <a:fillRect l="0" t="0" r="0" b="0"/>
              </a:stretch>
            </a:blipFill>
          </p:spPr>
        </p:sp>
      </p:grpSp>
      <p:sp>
        <p:nvSpPr>
          <p:cNvPr name="AutoShape 8" id="8"/>
          <p:cNvSpPr/>
          <p:nvPr/>
        </p:nvSpPr>
        <p:spPr>
          <a:xfrm flipH="true" flipV="true">
            <a:off x="9733888" y="4258788"/>
            <a:ext cx="10218510" cy="0"/>
          </a:xfrm>
          <a:prstGeom prst="line">
            <a:avLst/>
          </a:prstGeom>
          <a:ln cap="flat" w="76200">
            <a:solidFill>
              <a:srgbClr val="C23A97"/>
            </a:solidFill>
            <a:prstDash val="solid"/>
            <a:headEnd type="none" len="sm" w="sm"/>
            <a:tailEnd type="none" len="sm" w="sm"/>
          </a:ln>
        </p:spPr>
      </p:sp>
      <p:sp>
        <p:nvSpPr>
          <p:cNvPr name="TextBox 9" id="9"/>
          <p:cNvSpPr txBox="true"/>
          <p:nvPr/>
        </p:nvSpPr>
        <p:spPr>
          <a:xfrm rot="0">
            <a:off x="9733888" y="3255488"/>
            <a:ext cx="6185598" cy="784225"/>
          </a:xfrm>
          <a:prstGeom prst="rect">
            <a:avLst/>
          </a:prstGeom>
        </p:spPr>
        <p:txBody>
          <a:bodyPr anchor="t" rtlCol="false" tIns="0" lIns="0" bIns="0" rIns="0">
            <a:spAutoFit/>
          </a:bodyPr>
          <a:lstStyle/>
          <a:p>
            <a:pPr algn="r">
              <a:lnSpc>
                <a:spcPts val="6049"/>
              </a:lnSpc>
            </a:pPr>
            <a:r>
              <a:rPr lang="en-US" sz="5499" spc="175">
                <a:solidFill>
                  <a:srgbClr val="000000"/>
                </a:solidFill>
                <a:latin typeface="Open Sauce Medium"/>
              </a:rPr>
              <a:t>MOTIVATION</a:t>
            </a:r>
          </a:p>
        </p:txBody>
      </p:sp>
      <p:sp>
        <p:nvSpPr>
          <p:cNvPr name="TextBox 10" id="10"/>
          <p:cNvSpPr txBox="true"/>
          <p:nvPr/>
        </p:nvSpPr>
        <p:spPr>
          <a:xfrm rot="0">
            <a:off x="10611247" y="4554063"/>
            <a:ext cx="5308239" cy="2718816"/>
          </a:xfrm>
          <a:prstGeom prst="rect">
            <a:avLst/>
          </a:prstGeom>
        </p:spPr>
        <p:txBody>
          <a:bodyPr anchor="t" rtlCol="false" tIns="0" lIns="0" bIns="0" rIns="0">
            <a:spAutoFit/>
          </a:bodyPr>
          <a:lstStyle/>
          <a:p>
            <a:pPr algn="l">
              <a:lnSpc>
                <a:spcPts val="3086"/>
              </a:lnSpc>
            </a:pPr>
            <a:r>
              <a:rPr lang="en-US" sz="2099">
                <a:solidFill>
                  <a:srgbClr val="000000"/>
                </a:solidFill>
                <a:latin typeface="Open Sauce Light"/>
              </a:rPr>
              <a:t>Imagine a website designed to be your virtual companion to check on your health easily at any time. This site, built with HTML, CSS, Javascript, PHP, powered by AI and Natural Language Processing (NLP), aims to help you find out the extent of your health condition.</a:t>
            </a:r>
          </a:p>
        </p:txBody>
      </p:sp>
      <p:sp>
        <p:nvSpPr>
          <p:cNvPr name="Freeform 11" id="11"/>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2" id="12"/>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6"/>
            <a:stretch>
              <a:fillRect l="0" t="0" r="0" b="0"/>
            </a:stretch>
          </a:blipFill>
          <a:ln cap="sq">
            <a:noFill/>
            <a:prstDash val="solid"/>
            <a:miter/>
          </a:ln>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3689800" y="3473976"/>
            <a:ext cx="10539831" cy="3090813"/>
            <a:chOff x="0" y="0"/>
            <a:chExt cx="2775923" cy="814041"/>
          </a:xfrm>
        </p:grpSpPr>
        <p:sp>
          <p:nvSpPr>
            <p:cNvPr name="Freeform 4" id="4"/>
            <p:cNvSpPr/>
            <p:nvPr/>
          </p:nvSpPr>
          <p:spPr>
            <a:xfrm flipH="false" flipV="false" rot="0">
              <a:off x="0" y="0"/>
              <a:ext cx="2775923" cy="814041"/>
            </a:xfrm>
            <a:custGeom>
              <a:avLst/>
              <a:gdLst/>
              <a:ahLst/>
              <a:cxnLst/>
              <a:rect r="r" b="b" t="t" l="l"/>
              <a:pathLst>
                <a:path h="814041" w="2775923">
                  <a:moveTo>
                    <a:pt x="0" y="0"/>
                  </a:moveTo>
                  <a:lnTo>
                    <a:pt x="2775923" y="0"/>
                  </a:lnTo>
                  <a:lnTo>
                    <a:pt x="2775923" y="814041"/>
                  </a:lnTo>
                  <a:lnTo>
                    <a:pt x="0" y="814041"/>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2775923" cy="84261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372569" y="3632908"/>
            <a:ext cx="9312375" cy="2455490"/>
          </a:xfrm>
          <a:prstGeom prst="rect">
            <a:avLst/>
          </a:prstGeom>
        </p:spPr>
        <p:txBody>
          <a:bodyPr anchor="t" rtlCol="false" tIns="0" lIns="0" bIns="0" rIns="0">
            <a:spAutoFit/>
          </a:bodyPr>
          <a:lstStyle/>
          <a:p>
            <a:pPr algn="ctr">
              <a:lnSpc>
                <a:spcPts val="9852"/>
              </a:lnSpc>
            </a:pPr>
            <a:r>
              <a:rPr lang="en-US" sz="7037">
                <a:solidFill>
                  <a:srgbClr val="FFFFFF"/>
                </a:solidFill>
                <a:latin typeface="Canva Sans Bold"/>
              </a:rPr>
              <a:t>PROBLEM STATEMENT </a:t>
            </a:r>
          </a:p>
        </p:txBody>
      </p:sp>
      <p:sp>
        <p:nvSpPr>
          <p:cNvPr name="Freeform 7" id="7"/>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sp>
        <p:nvSpPr>
          <p:cNvPr name="TextBox 3" id="3"/>
          <p:cNvSpPr txBox="true"/>
          <p:nvPr/>
        </p:nvSpPr>
        <p:spPr>
          <a:xfrm rot="0">
            <a:off x="253149" y="619440"/>
            <a:ext cx="4534376" cy="738505"/>
          </a:xfrm>
          <a:prstGeom prst="rect">
            <a:avLst/>
          </a:prstGeom>
        </p:spPr>
        <p:txBody>
          <a:bodyPr anchor="t" rtlCol="false" tIns="0" lIns="0" bIns="0" rIns="0">
            <a:spAutoFit/>
          </a:bodyPr>
          <a:lstStyle/>
          <a:p>
            <a:pPr algn="l">
              <a:lnSpc>
                <a:spcPts val="6020"/>
              </a:lnSpc>
            </a:pPr>
            <a:r>
              <a:rPr lang="en-US" sz="4300">
                <a:solidFill>
                  <a:srgbClr val="FFFFFF"/>
                </a:solidFill>
                <a:latin typeface="Canva Sans Bold"/>
              </a:rPr>
              <a:t>1.Late diagnosis: </a:t>
            </a:r>
          </a:p>
        </p:txBody>
      </p:sp>
      <p:sp>
        <p:nvSpPr>
          <p:cNvPr name="TextBox 4" id="4"/>
          <p:cNvSpPr txBox="true"/>
          <p:nvPr/>
        </p:nvSpPr>
        <p:spPr>
          <a:xfrm rot="0">
            <a:off x="253149" y="2567620"/>
            <a:ext cx="5068134" cy="688974"/>
          </a:xfrm>
          <a:prstGeom prst="rect">
            <a:avLst/>
          </a:prstGeom>
        </p:spPr>
        <p:txBody>
          <a:bodyPr anchor="t" rtlCol="false" tIns="0" lIns="0" bIns="0" rIns="0">
            <a:spAutoFit/>
          </a:bodyPr>
          <a:lstStyle/>
          <a:p>
            <a:pPr algn="l">
              <a:lnSpc>
                <a:spcPts val="5600"/>
              </a:lnSpc>
            </a:pPr>
            <a:r>
              <a:rPr lang="en-US" sz="4000">
                <a:solidFill>
                  <a:srgbClr val="FFFFFF"/>
                </a:solidFill>
                <a:latin typeface="Canva Sans Bold"/>
              </a:rPr>
              <a:t>2.Lack of awareness:</a:t>
            </a:r>
          </a:p>
        </p:txBody>
      </p:sp>
      <p:sp>
        <p:nvSpPr>
          <p:cNvPr name="TextBox 5" id="5"/>
          <p:cNvSpPr txBox="true"/>
          <p:nvPr/>
        </p:nvSpPr>
        <p:spPr>
          <a:xfrm rot="0">
            <a:off x="253149" y="4255718"/>
            <a:ext cx="8995053" cy="688974"/>
          </a:xfrm>
          <a:prstGeom prst="rect">
            <a:avLst/>
          </a:prstGeom>
        </p:spPr>
        <p:txBody>
          <a:bodyPr anchor="t" rtlCol="false" tIns="0" lIns="0" bIns="0" rIns="0">
            <a:spAutoFit/>
          </a:bodyPr>
          <a:lstStyle/>
          <a:p>
            <a:pPr algn="l">
              <a:lnSpc>
                <a:spcPts val="5600"/>
              </a:lnSpc>
            </a:pPr>
            <a:r>
              <a:rPr lang="en-US" sz="4000">
                <a:solidFill>
                  <a:srgbClr val="FFFFFF"/>
                </a:solidFill>
                <a:latin typeface="Canva Sans Bold"/>
              </a:rPr>
              <a:t>3.Limited access to specialized care:</a:t>
            </a:r>
          </a:p>
        </p:txBody>
      </p:sp>
      <p:sp>
        <p:nvSpPr>
          <p:cNvPr name="TextBox 6" id="6"/>
          <p:cNvSpPr txBox="true"/>
          <p:nvPr/>
        </p:nvSpPr>
        <p:spPr>
          <a:xfrm rot="0">
            <a:off x="147638" y="5954342"/>
            <a:ext cx="8996362" cy="679450"/>
          </a:xfrm>
          <a:prstGeom prst="rect">
            <a:avLst/>
          </a:prstGeom>
        </p:spPr>
        <p:txBody>
          <a:bodyPr anchor="t" rtlCol="false" tIns="0" lIns="0" bIns="0" rIns="0">
            <a:spAutoFit/>
          </a:bodyPr>
          <a:lstStyle/>
          <a:p>
            <a:pPr algn="l">
              <a:lnSpc>
                <a:spcPts val="5599"/>
              </a:lnSpc>
            </a:pPr>
            <a:r>
              <a:rPr lang="en-US" sz="3999">
                <a:solidFill>
                  <a:srgbClr val="FFFFFF"/>
                </a:solidFill>
                <a:latin typeface="Canva Sans Bold"/>
              </a:rPr>
              <a:t>4.The cost of medical examinations: </a:t>
            </a:r>
          </a:p>
        </p:txBody>
      </p:sp>
      <p:sp>
        <p:nvSpPr>
          <p:cNvPr name="TextBox 7" id="7"/>
          <p:cNvSpPr txBox="true"/>
          <p:nvPr/>
        </p:nvSpPr>
        <p:spPr>
          <a:xfrm rot="0">
            <a:off x="253149" y="7852992"/>
            <a:ext cx="7579162" cy="679450"/>
          </a:xfrm>
          <a:prstGeom prst="rect">
            <a:avLst/>
          </a:prstGeom>
        </p:spPr>
        <p:txBody>
          <a:bodyPr anchor="t" rtlCol="false" tIns="0" lIns="0" bIns="0" rIns="0">
            <a:spAutoFit/>
          </a:bodyPr>
          <a:lstStyle/>
          <a:p>
            <a:pPr algn="l">
              <a:lnSpc>
                <a:spcPts val="5599"/>
              </a:lnSpc>
            </a:pPr>
            <a:r>
              <a:rPr lang="en-US" sz="3999">
                <a:solidFill>
                  <a:srgbClr val="FFFFFF"/>
                </a:solidFill>
                <a:latin typeface="Canva Sans Bold"/>
              </a:rPr>
              <a:t>5.Inaccuracies in the diagnosis</a:t>
            </a:r>
          </a:p>
        </p:txBody>
      </p:sp>
      <p:sp>
        <p:nvSpPr>
          <p:cNvPr name="Freeform 8" id="8"/>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1351028">
            <a:off x="-1272661" y="-3109670"/>
            <a:ext cx="20833322" cy="16506339"/>
          </a:xfrm>
          <a:custGeom>
            <a:avLst/>
            <a:gdLst/>
            <a:ahLst/>
            <a:cxnLst/>
            <a:rect r="r" b="b" t="t" l="l"/>
            <a:pathLst>
              <a:path h="16506339" w="20833322">
                <a:moveTo>
                  <a:pt x="20833322" y="7003569"/>
                </a:moveTo>
                <a:lnTo>
                  <a:pt x="3939507" y="0"/>
                </a:lnTo>
                <a:lnTo>
                  <a:pt x="0" y="9502771"/>
                </a:lnTo>
                <a:lnTo>
                  <a:pt x="16893815" y="16506340"/>
                </a:lnTo>
                <a:lnTo>
                  <a:pt x="20833322" y="7003569"/>
                </a:lnTo>
                <a:close/>
              </a:path>
            </a:pathLst>
          </a:custGeom>
          <a:blipFill>
            <a:blip r:embed="rId2"/>
            <a:stretch>
              <a:fillRect l="-20427" t="0" r="-20427" b="0"/>
            </a:stretch>
          </a:blipFill>
        </p:spPr>
      </p:sp>
      <p:grpSp>
        <p:nvGrpSpPr>
          <p:cNvPr name="Group 3" id="3"/>
          <p:cNvGrpSpPr/>
          <p:nvPr/>
        </p:nvGrpSpPr>
        <p:grpSpPr>
          <a:xfrm rot="0">
            <a:off x="3689800" y="3473976"/>
            <a:ext cx="10539831" cy="3090813"/>
            <a:chOff x="0" y="0"/>
            <a:chExt cx="2775923" cy="814041"/>
          </a:xfrm>
        </p:grpSpPr>
        <p:sp>
          <p:nvSpPr>
            <p:cNvPr name="Freeform 4" id="4"/>
            <p:cNvSpPr/>
            <p:nvPr/>
          </p:nvSpPr>
          <p:spPr>
            <a:xfrm flipH="false" flipV="false" rot="0">
              <a:off x="0" y="0"/>
              <a:ext cx="2775923" cy="814041"/>
            </a:xfrm>
            <a:custGeom>
              <a:avLst/>
              <a:gdLst/>
              <a:ahLst/>
              <a:cxnLst/>
              <a:rect r="r" b="b" t="t" l="l"/>
              <a:pathLst>
                <a:path h="814041" w="2775923">
                  <a:moveTo>
                    <a:pt x="0" y="0"/>
                  </a:moveTo>
                  <a:lnTo>
                    <a:pt x="2775923" y="0"/>
                  </a:lnTo>
                  <a:lnTo>
                    <a:pt x="2775923" y="814041"/>
                  </a:lnTo>
                  <a:lnTo>
                    <a:pt x="0" y="814041"/>
                  </a:lnTo>
                  <a:close/>
                </a:path>
              </a:pathLst>
            </a:custGeom>
            <a:solidFill>
              <a:srgbClr val="000000">
                <a:alpha val="0"/>
              </a:srgbClr>
            </a:solidFill>
            <a:ln w="38100" cap="sq">
              <a:solidFill>
                <a:srgbClr val="F5F5F5"/>
              </a:solidFill>
              <a:prstDash val="solid"/>
              <a:miter/>
            </a:ln>
          </p:spPr>
        </p:sp>
        <p:sp>
          <p:nvSpPr>
            <p:cNvPr name="TextBox 5" id="5"/>
            <p:cNvSpPr txBox="true"/>
            <p:nvPr/>
          </p:nvSpPr>
          <p:spPr>
            <a:xfrm>
              <a:off x="0" y="-28575"/>
              <a:ext cx="2775923" cy="842616"/>
            </a:xfrm>
            <a:prstGeom prst="rect">
              <a:avLst/>
            </a:prstGeom>
          </p:spPr>
          <p:txBody>
            <a:bodyPr anchor="ctr" rtlCol="false" tIns="50800" lIns="50800" bIns="50800" rIns="50800"/>
            <a:lstStyle/>
            <a:p>
              <a:pPr algn="ctr">
                <a:lnSpc>
                  <a:spcPts val="1869"/>
                </a:lnSpc>
              </a:pPr>
            </a:p>
          </p:txBody>
        </p:sp>
      </p:grpSp>
      <p:sp>
        <p:nvSpPr>
          <p:cNvPr name="TextBox 6" id="6"/>
          <p:cNvSpPr txBox="true"/>
          <p:nvPr/>
        </p:nvSpPr>
        <p:spPr>
          <a:xfrm rot="0">
            <a:off x="4303528" y="3724962"/>
            <a:ext cx="9312375" cy="2455490"/>
          </a:xfrm>
          <a:prstGeom prst="rect">
            <a:avLst/>
          </a:prstGeom>
        </p:spPr>
        <p:txBody>
          <a:bodyPr anchor="t" rtlCol="false" tIns="0" lIns="0" bIns="0" rIns="0">
            <a:spAutoFit/>
          </a:bodyPr>
          <a:lstStyle/>
          <a:p>
            <a:pPr algn="ctr">
              <a:lnSpc>
                <a:spcPts val="9852"/>
              </a:lnSpc>
            </a:pPr>
            <a:r>
              <a:rPr lang="en-US" sz="7037">
                <a:solidFill>
                  <a:srgbClr val="FFFFFF"/>
                </a:solidFill>
                <a:latin typeface="Canva Sans Bold"/>
              </a:rPr>
              <a:t>PROBLEM SOLUOTION </a:t>
            </a:r>
          </a:p>
        </p:txBody>
      </p:sp>
      <p:sp>
        <p:nvSpPr>
          <p:cNvPr name="Freeform 7" id="7"/>
          <p:cNvSpPr/>
          <p:nvPr/>
        </p:nvSpPr>
        <p:spPr>
          <a:xfrm flipH="false" flipV="false" rot="0">
            <a:off x="13610657" y="446596"/>
            <a:ext cx="4410810" cy="1064711"/>
          </a:xfrm>
          <a:custGeom>
            <a:avLst/>
            <a:gdLst/>
            <a:ahLst/>
            <a:cxnLst/>
            <a:rect r="r" b="b" t="t" l="l"/>
            <a:pathLst>
              <a:path h="1064711" w="4410810">
                <a:moveTo>
                  <a:pt x="0" y="0"/>
                </a:moveTo>
                <a:lnTo>
                  <a:pt x="4410810" y="0"/>
                </a:lnTo>
                <a:lnTo>
                  <a:pt x="4410810" y="1064711"/>
                </a:lnTo>
                <a:lnTo>
                  <a:pt x="0" y="106471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3904655" y="224044"/>
            <a:ext cx="3822814" cy="1176251"/>
          </a:xfrm>
          <a:custGeom>
            <a:avLst/>
            <a:gdLst/>
            <a:ahLst/>
            <a:cxnLst/>
            <a:rect r="r" b="b" t="t" l="l"/>
            <a:pathLst>
              <a:path h="1176251" w="3822814">
                <a:moveTo>
                  <a:pt x="0" y="0"/>
                </a:moveTo>
                <a:lnTo>
                  <a:pt x="3822814" y="0"/>
                </a:lnTo>
                <a:lnTo>
                  <a:pt x="3822814" y="1176251"/>
                </a:lnTo>
                <a:lnTo>
                  <a:pt x="0" y="1176251"/>
                </a:lnTo>
                <a:lnTo>
                  <a:pt x="0" y="0"/>
                </a:lnTo>
                <a:close/>
              </a:path>
            </a:pathLst>
          </a:custGeom>
          <a:blipFill>
            <a:blip r:embed="rId5"/>
            <a:stretch>
              <a:fillRect l="0" t="0" r="0" b="0"/>
            </a:stretch>
          </a:blipFill>
          <a:ln cap="sq">
            <a:noFill/>
            <a:prstDash val="solid"/>
            <a:miter/>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DAGIBEPnTrw</dc:identifier>
  <dcterms:modified xsi:type="dcterms:W3CDTF">2011-08-01T06:04:30Z</dcterms:modified>
  <cp:revision>1</cp:revision>
  <dc:title>Blue and Pink Professional Business Strategy Presentation</dc:title>
</cp:coreProperties>
</file>